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9" r:id="rId4"/>
  </p:sldMasterIdLst>
  <p:notesMasterIdLst>
    <p:notesMasterId r:id="rId47"/>
  </p:notesMasterIdLst>
  <p:handoutMasterIdLst>
    <p:handoutMasterId r:id="rId48"/>
  </p:handoutMasterIdLst>
  <p:sldIdLst>
    <p:sldId id="333" r:id="rId5"/>
    <p:sldId id="454" r:id="rId6"/>
    <p:sldId id="491" r:id="rId7"/>
    <p:sldId id="453" r:id="rId8"/>
    <p:sldId id="433" r:id="rId9"/>
    <p:sldId id="427" r:id="rId10"/>
    <p:sldId id="447" r:id="rId11"/>
    <p:sldId id="474" r:id="rId12"/>
    <p:sldId id="458" r:id="rId13"/>
    <p:sldId id="471" r:id="rId14"/>
    <p:sldId id="466" r:id="rId15"/>
    <p:sldId id="468" r:id="rId16"/>
    <p:sldId id="478" r:id="rId17"/>
    <p:sldId id="464" r:id="rId18"/>
    <p:sldId id="442" r:id="rId19"/>
    <p:sldId id="482" r:id="rId20"/>
    <p:sldId id="445" r:id="rId21"/>
    <p:sldId id="479" r:id="rId22"/>
    <p:sldId id="444" r:id="rId23"/>
    <p:sldId id="452" r:id="rId24"/>
    <p:sldId id="467" r:id="rId25"/>
    <p:sldId id="483" r:id="rId26"/>
    <p:sldId id="465" r:id="rId27"/>
    <p:sldId id="455" r:id="rId28"/>
    <p:sldId id="449" r:id="rId29"/>
    <p:sldId id="470" r:id="rId30"/>
    <p:sldId id="456" r:id="rId31"/>
    <p:sldId id="484" r:id="rId32"/>
    <p:sldId id="489" r:id="rId33"/>
    <p:sldId id="481" r:id="rId34"/>
    <p:sldId id="268" r:id="rId35"/>
    <p:sldId id="490" r:id="rId36"/>
    <p:sldId id="457" r:id="rId37"/>
    <p:sldId id="460" r:id="rId38"/>
    <p:sldId id="473" r:id="rId39"/>
    <p:sldId id="477" r:id="rId40"/>
    <p:sldId id="476" r:id="rId41"/>
    <p:sldId id="485" r:id="rId42"/>
    <p:sldId id="480" r:id="rId43"/>
    <p:sldId id="488" r:id="rId44"/>
    <p:sldId id="486" r:id="rId45"/>
    <p:sldId id="46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vington, Darlene M" initials="DMC" lastIdx="2" clrIdx="0"/>
  <p:cmAuthor id="1" name="Max Kattan" initials="MK" lastIdx="5" clrIdx="1">
    <p:extLst>
      <p:ext uri="{19B8F6BF-5375-455C-9EA6-DF929625EA0E}">
        <p15:presenceInfo xmlns:p15="http://schemas.microsoft.com/office/powerpoint/2012/main" userId="S::mkattan@attain.com::3c95171f-1b52-4298-80ca-ac1f3fe4ca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1D38"/>
    <a:srgbClr val="000000"/>
    <a:srgbClr val="C3092B"/>
    <a:srgbClr val="7C82B0"/>
    <a:srgbClr val="FF9900"/>
    <a:srgbClr val="E4981C"/>
    <a:srgbClr val="EAF2FA"/>
    <a:srgbClr val="0CE3E6"/>
    <a:srgbClr val="E8EDF1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62" autoAdjust="0"/>
    <p:restoredTop sz="94686" autoAdjust="0"/>
  </p:normalViewPr>
  <p:slideViewPr>
    <p:cSldViewPr snapToGrid="0">
      <p:cViewPr varScale="1">
        <p:scale>
          <a:sx n="129" d="100"/>
          <a:sy n="129" d="100"/>
        </p:scale>
        <p:origin x="112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7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406"/>
    </p:cViewPr>
  </p:sorterViewPr>
  <p:notesViewPr>
    <p:cSldViewPr snapToGrid="0">
      <p:cViewPr>
        <p:scale>
          <a:sx n="90" d="100"/>
          <a:sy n="90" d="100"/>
        </p:scale>
        <p:origin x="2539" y="-36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3" y="0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r">
              <a:defRPr sz="1200"/>
            </a:lvl1pPr>
          </a:lstStyle>
          <a:p>
            <a:fld id="{F6834D6F-2B7F-8E49-9DDD-F1F5DFC85BBF}" type="datetimeFigureOut">
              <a:t>3/11/21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3" y="8842029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r">
              <a:defRPr sz="1200"/>
            </a:lvl1pPr>
          </a:lstStyle>
          <a:p>
            <a:fld id="{6D0CC61B-704D-624C-B566-5D59D2D415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3" y="0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r">
              <a:defRPr sz="1200"/>
            </a:lvl1pPr>
          </a:lstStyle>
          <a:p>
            <a:fld id="{D86CCD4C-4562-6E4E-A2EB-925191BB812F}" type="datetimeFigureOut">
              <a:t>3/11/21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08" tIns="46655" rIns="93308" bIns="4665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08" tIns="46655" rIns="93308" bIns="4665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3" y="8842029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r">
              <a:defRPr sz="1200"/>
            </a:lvl1pPr>
          </a:lstStyle>
          <a:p>
            <a:fld id="{BE1F798D-8244-9A4C-8958-1C79B2893E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F798D-8244-9A4C-8958-1C79B2893E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6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DALL·E --- </a:t>
            </a:r>
            <a:r>
              <a:rPr lang="en-US" b="1" dirty="0" err="1"/>
              <a:t>OpenAI</a:t>
            </a:r>
            <a:r>
              <a:rPr lang="en-US" b="1" dirty="0"/>
              <a:t>: </a:t>
            </a:r>
            <a:r>
              <a:rPr lang="en-US" dirty="0"/>
              <a:t>The neural network called DALL·E creates images from text captions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F798D-8244-9A4C-8958-1C79B2893E1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7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991D1E-20D3-FB48-A37E-683A4031E4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3785" y="0"/>
            <a:ext cx="12442255" cy="6858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D9A9BC8-3C17-3F49-B200-E594D21EE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115" y="4754806"/>
            <a:ext cx="6242508" cy="507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ea typeface="Open Sans Light" panose="020B0306030504020204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A05573-E39D-0D46-B0A5-9A1EB5D24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115" y="2997667"/>
            <a:ext cx="6242508" cy="862665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2BF2F0C-9B2C-5F4E-8EBA-5E1118F058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115" y="4027924"/>
            <a:ext cx="6242508" cy="641350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/>
              <a:buNone/>
              <a:defRPr>
                <a:solidFill>
                  <a:schemeClr val="accent4"/>
                </a:solidFill>
                <a:latin typeface="Segoe UI Semibold" panose="020B0702040204020203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AEC4B5-F1E7-234D-B00E-F0CB0A352D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81115" y="6183748"/>
            <a:ext cx="1637857" cy="3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3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nimal, fireworks&#10;&#10;Description automatically generated">
            <a:extLst>
              <a:ext uri="{FF2B5EF4-FFF2-40B4-BE49-F238E27FC236}">
                <a16:creationId xmlns:a16="http://schemas.microsoft.com/office/drawing/2014/main" id="{75125D57-234C-B94A-9519-E5FEBD07F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8" r="618"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pic>
        <p:nvPicPr>
          <p:cNvPr id="3" name="Picture 2" descr="A picture containing looking, drawing, clock&#10;&#10;Description automatically generated">
            <a:extLst>
              <a:ext uri="{FF2B5EF4-FFF2-40B4-BE49-F238E27FC236}">
                <a16:creationId xmlns:a16="http://schemas.microsoft.com/office/drawing/2014/main" id="{4A7A4426-B590-794F-AD86-A9B21DF809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2676" y="4004660"/>
            <a:ext cx="5006646" cy="10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9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79803" y="0"/>
            <a:ext cx="11612196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pic>
        <p:nvPicPr>
          <p:cNvPr id="2" name="Picture 1" descr="Logomark Warm Gray.png"/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-804672"/>
            <a:ext cx="11798103" cy="811987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7926" y="2869328"/>
            <a:ext cx="12192001" cy="1082784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282919" y="2979688"/>
            <a:ext cx="10135093" cy="862665"/>
          </a:xfrm>
        </p:spPr>
        <p:txBody>
          <a:bodyPr anchor="ctr" anchorCtr="0">
            <a:noAutofit/>
          </a:bodyPr>
          <a:lstStyle>
            <a:lvl1pPr>
              <a:defRPr sz="2800" b="0" baseline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3253769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86407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rgbClr val="6C7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1187532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82" y="119991"/>
            <a:ext cx="10588449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7" y="6450696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9" name="Isosceles Triangle 8"/>
            <p:cNvSpPr/>
            <p:nvPr userDrawn="1"/>
          </p:nvSpPr>
          <p:spPr>
            <a:xfrm rot="5400000">
              <a:off x="-1742244" y="418534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21586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 for Colleges and Univers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3952112"/>
            <a:ext cx="12192000" cy="29058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282919" y="4929048"/>
            <a:ext cx="8534400" cy="507236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Segoe UI Semilight" panose="020B0402040204020203" pitchFamily="34" charset="0"/>
                <a:ea typeface="Open Sans Light" panose="020B0306030504020204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806" y="6093105"/>
            <a:ext cx="3218065" cy="5303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1" y="0"/>
            <a:ext cx="11501120" cy="395020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7928" y="2869328"/>
            <a:ext cx="12192001" cy="1082784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282919" y="2979688"/>
            <a:ext cx="10135093" cy="862665"/>
          </a:xfrm>
        </p:spPr>
        <p:txBody>
          <a:bodyPr anchor="ctr" anchorCtr="0">
            <a:noAutofit/>
          </a:bodyPr>
          <a:lstStyle>
            <a:lvl1pPr>
              <a:defRPr sz="2800" b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82700" y="4117975"/>
            <a:ext cx="10134600" cy="641350"/>
          </a:xfrm>
        </p:spPr>
        <p:txBody>
          <a:bodyPr anchor="ctr"/>
          <a:lstStyle>
            <a:lvl1pPr marL="0" indent="0">
              <a:buFont typeface="Arial"/>
              <a:buNone/>
              <a:defRPr>
                <a:solidFill>
                  <a:schemeClr val="accent4"/>
                </a:solidFill>
                <a:latin typeface="Segoe UI Semibold" panose="020B0702040204020203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9" name="Isosceles Triangle 18"/>
            <p:cNvSpPr/>
            <p:nvPr userDrawn="1"/>
          </p:nvSpPr>
          <p:spPr>
            <a:xfrm rot="5400000">
              <a:off x="-1742244" y="3253769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3900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rgbClr val="6C7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187532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83" y="1371600"/>
            <a:ext cx="5036539" cy="4800600"/>
          </a:xfrm>
        </p:spPr>
        <p:txBody>
          <a:bodyPr>
            <a:noAutofit/>
          </a:bodyPr>
          <a:lstStyle>
            <a:lvl1pPr marL="285750" indent="-285750">
              <a:buFontTx/>
              <a:buBlip>
                <a:blip r:embed="rId2"/>
              </a:buBlip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713092" y="1371600"/>
            <a:ext cx="5036539" cy="4800600"/>
          </a:xfrm>
        </p:spPr>
        <p:txBody>
          <a:bodyPr>
            <a:noAutofit/>
          </a:bodyPr>
          <a:lstStyle>
            <a:lvl1pPr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82" y="119991"/>
            <a:ext cx="10588449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418534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8435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rgbClr val="6C7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187532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83" y="1371600"/>
            <a:ext cx="5036539" cy="4800600"/>
          </a:xfrm>
        </p:spPr>
        <p:txBody>
          <a:bodyPr>
            <a:noAutofit/>
          </a:bodyPr>
          <a:lstStyle>
            <a:lvl1pPr marL="285750" indent="-285750">
              <a:buFontTx/>
              <a:buBlip>
                <a:blip r:embed="rId2"/>
              </a:buBlip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713092" y="1371600"/>
            <a:ext cx="5036539" cy="4800600"/>
          </a:xfrm>
        </p:spPr>
        <p:txBody>
          <a:bodyPr>
            <a:noAutofit/>
          </a:bodyPr>
          <a:lstStyle>
            <a:lvl1pPr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82" y="119991"/>
            <a:ext cx="10588449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418534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09288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rgbClr val="6C7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187532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83" y="1371600"/>
            <a:ext cx="5036539" cy="4800600"/>
          </a:xfrm>
        </p:spPr>
        <p:txBody>
          <a:bodyPr>
            <a:noAutofit/>
          </a:bodyPr>
          <a:lstStyle>
            <a:lvl1pPr marL="285750" indent="-285750">
              <a:buFontTx/>
              <a:buBlip>
                <a:blip r:embed="rId2"/>
              </a:buBlip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713092" y="1371600"/>
            <a:ext cx="5036539" cy="4800600"/>
          </a:xfrm>
        </p:spPr>
        <p:txBody>
          <a:bodyPr>
            <a:noAutofit/>
          </a:bodyPr>
          <a:lstStyle>
            <a:lvl1pPr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82" y="119991"/>
            <a:ext cx="10588449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418534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98875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79802" y="-1"/>
            <a:ext cx="11612199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pic>
        <p:nvPicPr>
          <p:cNvPr id="6" name="Picture 5" descr="Logomark Warm Gray.png"/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-804672"/>
            <a:ext cx="11801856" cy="812245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80782" y="7698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17926" y="2869328"/>
            <a:ext cx="12192001" cy="1082784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282919" y="2979688"/>
            <a:ext cx="10135093" cy="862665"/>
          </a:xfrm>
        </p:spPr>
        <p:txBody>
          <a:bodyPr anchor="ctr" anchorCtr="0">
            <a:noAutofit/>
          </a:bodyPr>
          <a:lstStyle>
            <a:lvl1pPr>
              <a:defRPr sz="2800" b="0" baseline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3253769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44715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pic>
        <p:nvPicPr>
          <p:cNvPr id="6" name="Picture 5" descr="Logomark Warm Gray.png"/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-804672"/>
            <a:ext cx="11801856" cy="812245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80782" y="7698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78" y="2788591"/>
            <a:ext cx="10413561" cy="1716083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0" name="Isosceles Triangle 9"/>
            <p:cNvSpPr/>
            <p:nvPr userDrawn="1"/>
          </p:nvSpPr>
          <p:spPr>
            <a:xfrm rot="5400000">
              <a:off x="-1742244" y="3253769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1451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71F69-ED69-4EE5-A549-9145E2C6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CF4-F966-4743-99C6-C57E6E4F74BE}" type="datetimeFigureOut">
              <a:rPr lang="en-US" smtClean="0"/>
              <a:t>3/11/21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D4B2F-D1C2-4D3E-8A3D-2A620EA2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DA8755-8905-4632-8040-BFBA5AB16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B65378-8304-457B-A309-720F360D6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932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F49D0DE-AD8B-204F-821A-C107D3779644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64" y="1371600"/>
            <a:ext cx="11059167" cy="479145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6D5B23-8A7D-8549-A8BE-4ABC011D468F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9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F49D0DE-AD8B-204F-821A-C107D3779644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64" y="2346726"/>
            <a:ext cx="11059167" cy="381632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6D5B23-8A7D-8549-A8BE-4ABC011D468F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3FCA9-AD5F-3749-9FC6-04C4BA891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1322388"/>
            <a:ext cx="11058525" cy="877601"/>
          </a:xfrm>
          <a:solidFill>
            <a:srgbClr val="EAF2FA"/>
          </a:solidFill>
          <a:effectLst>
            <a:outerShdw dist="63500" dir="10800000" algn="r" rotWithShape="0">
              <a:schemeClr val="accent1">
                <a:lumMod val="75000"/>
                <a:alpha val="99000"/>
              </a:schemeClr>
            </a:outerShdw>
          </a:effectLst>
        </p:spPr>
        <p:txBody>
          <a:bodyPr anchor="ctr">
            <a:noAutofit/>
          </a:bodyPr>
          <a:lstStyle>
            <a:lvl1pPr marL="0" indent="0">
              <a:buNone/>
              <a:defRPr sz="1600"/>
            </a:lvl1pPr>
            <a:lvl2pPr marL="411480" indent="0">
              <a:buNone/>
              <a:defRPr sz="1400"/>
            </a:lvl2pPr>
            <a:lvl3pPr marL="777240" indent="0">
              <a:buNone/>
              <a:defRPr sz="12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79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F49D0DE-AD8B-204F-821A-C107D3779644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6D5B23-8A7D-8549-A8BE-4ABC011D468F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7CC387-E375-6B4C-B6AC-4997B8807B57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1175650"/>
            <a:ext cx="12192000" cy="5504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90464" y="1237983"/>
            <a:ext cx="11059167" cy="42386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Font typeface="Arial"/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8B8F2-BB02-E845-AF52-B3596F412760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CD76A7-A5DE-3349-86D0-B675769F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64" y="1858616"/>
            <a:ext cx="11059167" cy="430443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210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lank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7CC387-E375-6B4C-B6AC-4997B8807B57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1175650"/>
            <a:ext cx="12192000" cy="5504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90464" y="1237983"/>
            <a:ext cx="11059167" cy="42386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Font typeface="Arial"/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8B8F2-BB02-E845-AF52-B3596F412760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3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12C6AAE-2A5A-7346-A5D2-AB065347616A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8DE82-9384-CE4A-9212-FBB279B2B0D9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7E4961C-8C83-BF44-B620-C741EA44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D163CA-449C-B14A-A55B-0A0D98E6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64" y="1371600"/>
            <a:ext cx="5405535" cy="479145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221FC5-054C-1F4C-AEBB-FD253074889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0904" y="1371600"/>
            <a:ext cx="5405535" cy="479145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078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8CE13B-A33A-BB44-A9B8-914A5D12E189}"/>
              </a:ext>
            </a:extLst>
          </p:cNvPr>
          <p:cNvSpPr/>
          <p:nvPr userDrawn="1"/>
        </p:nvSpPr>
        <p:spPr>
          <a:xfrm>
            <a:off x="1" y="1175650"/>
            <a:ext cx="12192000" cy="5504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F676CBF-EFF8-4A41-B6DF-831D4F19E0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0464" y="1237983"/>
            <a:ext cx="11059167" cy="42386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Font typeface="Arial"/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C6AAE-2A5A-7346-A5D2-AB065347616A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8DE82-9384-CE4A-9212-FBB279B2B0D9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7E4961C-8C83-BF44-B620-C741EA44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B264F9-2A8A-3B4B-87C9-4E7280C3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64" y="1858616"/>
            <a:ext cx="5405535" cy="430443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49A003E-8EBD-A747-B67A-02B2B2D79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0904" y="1858616"/>
            <a:ext cx="5405535" cy="430443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283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nimal, fireworks&#10;&#10;Description automatically generated">
            <a:extLst>
              <a:ext uri="{FF2B5EF4-FFF2-40B4-BE49-F238E27FC236}">
                <a16:creationId xmlns:a16="http://schemas.microsoft.com/office/drawing/2014/main" id="{75125D57-234C-B94A-9519-E5FEBD07F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8" r="618"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B62888-5424-824D-A829-185988C93B2F}"/>
              </a:ext>
            </a:extLst>
          </p:cNvPr>
          <p:cNvSpPr/>
          <p:nvPr userDrawn="1"/>
        </p:nvSpPr>
        <p:spPr>
          <a:xfrm>
            <a:off x="0" y="3818897"/>
            <a:ext cx="12209929" cy="1082784"/>
          </a:xfrm>
          <a:prstGeom prst="rect">
            <a:avLst/>
          </a:prstGeom>
          <a:solidFill>
            <a:srgbClr val="4D5480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CE045A-46A6-DE46-B993-5B2D893AB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7" y="3929257"/>
            <a:ext cx="10738074" cy="862665"/>
          </a:xfrm>
        </p:spPr>
        <p:txBody>
          <a:bodyPr anchor="ctr" anchorCtr="0">
            <a:noAutofit/>
          </a:bodyPr>
          <a:lstStyle>
            <a:lvl1pPr>
              <a:defRPr sz="2800" b="0" i="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009E14-F81D-1D44-B1AB-D3C03F3623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81115" y="6263624"/>
            <a:ext cx="1274145" cy="2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3952" y="274638"/>
            <a:ext cx="10588449" cy="981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3950" y="1600201"/>
            <a:ext cx="105884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1"/>
          <a:srcRect/>
          <a:stretch/>
        </p:blipFill>
        <p:spPr>
          <a:xfrm>
            <a:off x="10075872" y="6394764"/>
            <a:ext cx="1637857" cy="359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4851" y="6451145"/>
            <a:ext cx="248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©2020 Attain,</a:t>
            </a:r>
            <a:r>
              <a:rPr lang="en-US" sz="1000" baseline="0">
                <a:solidFill>
                  <a:schemeClr val="bg1">
                    <a:lumMod val="65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 LLC</a:t>
            </a:r>
            <a:endParaRPr lang="en-US" sz="1000">
              <a:solidFill>
                <a:schemeClr val="bg1">
                  <a:lumMod val="65000"/>
                </a:schemeClr>
              </a:solidFill>
              <a:latin typeface="Segoe UI Semilight" panose="020B0402040204020203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5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65" r:id="rId2"/>
    <p:sldLayoutId id="2147483778" r:id="rId3"/>
    <p:sldLayoutId id="2147483767" r:id="rId4"/>
    <p:sldLayoutId id="2147483766" r:id="rId5"/>
    <p:sldLayoutId id="2147483768" r:id="rId6"/>
    <p:sldLayoutId id="2147483769" r:id="rId7"/>
    <p:sldLayoutId id="2147483744" r:id="rId8"/>
    <p:sldLayoutId id="2147483746" r:id="rId9"/>
    <p:sldLayoutId id="2147483763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9" r:id="rId19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j-ea"/>
          <a:cs typeface="Open Sans"/>
        </a:defRPr>
      </a:lvl1pPr>
    </p:titleStyle>
    <p:bodyStyle>
      <a:lvl1pPr marL="274320" indent="-274320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SzPct val="100000"/>
        <a:buFont typeface="System Font Regular"/>
        <a:buChar char="▸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40080" indent="-228600" algn="l" defTabSz="457200" rtl="0" eaLnBrk="1" latinLnBrk="0" hangingPunct="1">
        <a:spcBef>
          <a:spcPts val="0"/>
        </a:spcBef>
        <a:spcAft>
          <a:spcPts val="600"/>
        </a:spcAft>
        <a:buClr>
          <a:srgbClr val="E31837"/>
        </a:buClr>
        <a:buFont typeface="System Font Regular"/>
        <a:buChar char="–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005840" indent="-228600" algn="l" defTabSz="457200" rtl="0" eaLnBrk="1" latinLnBrk="0" hangingPunct="1">
        <a:spcBef>
          <a:spcPts val="0"/>
        </a:spcBef>
        <a:spcAft>
          <a:spcPts val="600"/>
        </a:spcAft>
        <a:buClr>
          <a:srgbClr val="E31837"/>
        </a:buClr>
        <a:buFont typeface="Wingdings" pitchFamily="2" charset="2"/>
        <a:buChar char="§"/>
        <a:defRPr sz="16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lwebb@attain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joelwebb@maximus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-flair.training/blogs/cats-dogs-classification-deep-learning-project-beginners/" TargetMode="Externa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hdphoto" Target="../media/hdphoto3.wdp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kentaro/labelme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blogs.unity3d.com/2020/06/10/use-unitys-computer-vision-tools-to-generate-and-analyze-synthetic-data-at-scale-to-train-your-ml-models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microsoft.com/office/2007/relationships/hdphoto" Target="../media/hdphoto4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acebookresearch/detectron2/blob/master/MODEL_ZOO.md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opt.com/blog/common-problems-in-hyperparameter-optimization/" TargetMode="Externa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hubharald/SimpleHTR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tugstugi/dl-colab-notebooks/blob/master/notebooks/OpenPose.ipynb" TargetMode="External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ageitgey/face_recognitio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i4numqiv7Y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hyperlink" Target="https://machinelearningmastery.com/how-to-develop-a-pix2pix-gan-for-image-to-image-translation/" TargetMode="Externa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hyperlink" Target="https://idealo.github.io/image-super-resolution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hyperlink" Target="https://github.com/alexjc/neural-enhance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ai.com/blog/dall-e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compvis.github.io/taming-transformers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377-019-0129-y" TargetMode="Externa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systems.asm.org/content/5/1/e00840-19" TargetMode="Externa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gif"/><Relationship Id="rId5" Type="http://schemas.openxmlformats.org/officeDocument/2006/relationships/hyperlink" Target="http://biostat.mc.vanderbilt.edu/wiki/pub/Main/CourseDSI5640/ai_mammography.pdf" TargetMode="External"/><Relationship Id="rId4" Type="http://schemas.openxmlformats.org/officeDocument/2006/relationships/hyperlink" Target="https://www.nature.com/articles/s41586-019-1799-6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hyperlink" Target="https://ai.facebook.com/blog/d2go-brings-detectron2-to-mobile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arxiv.org/abs/2009.05697" TargetMode="External"/><Relationship Id="rId5" Type="http://schemas.openxmlformats.org/officeDocument/2006/relationships/image" Target="../media/image91.png"/><Relationship Id="rId4" Type="http://schemas.openxmlformats.org/officeDocument/2006/relationships/hyperlink" Target="https://www.tomshardware.com/news/raspberry-pi-cat-detecting-gun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i.facebook.com/blog/seer-the-start-of-a-more-powerful-flexible-and-accessible-era-for-computer-vision/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hyperlink" Target="https://vissl.a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erebras.net/produc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lip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clip/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fast.ai/tutorial.vision.html" TargetMode="External"/><Relationship Id="rId13" Type="http://schemas.openxmlformats.org/officeDocument/2006/relationships/hyperlink" Target="https://github.com/facebookresearch/vissl" TargetMode="External"/><Relationship Id="rId3" Type="http://schemas.openxmlformats.org/officeDocument/2006/relationships/hyperlink" Target="https://openai.com/blog/ai-and-compute/" TargetMode="External"/><Relationship Id="rId7" Type="http://schemas.openxmlformats.org/officeDocument/2006/relationships/hyperlink" Target="https://colab.research.google.com/github/tugstugi/dl-colab-notebooks/blob/master/notebooks/OpenPose.ipynb" TargetMode="External"/><Relationship Id="rId12" Type="http://schemas.openxmlformats.org/officeDocument/2006/relationships/hyperlink" Target="https://ai.facebook.com/blog/self-supervised-learning-the-dark-matter-of-intelligence/" TargetMode="External"/><Relationship Id="rId2" Type="http://schemas.openxmlformats.org/officeDocument/2006/relationships/hyperlink" Target="https://medium.com/predict/moores-law-is-alive-and-well-eaa49a45018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facebookresearch/deit/blob/colab/notebooks/deit_inference.ipynb" TargetMode="External"/><Relationship Id="rId11" Type="http://schemas.openxmlformats.org/officeDocument/2006/relationships/hyperlink" Target="https://ai.facebook.com/" TargetMode="External"/><Relationship Id="rId5" Type="http://schemas.openxmlformats.org/officeDocument/2006/relationships/hyperlink" Target="https://colab.research.google.com/drive/16jcaJoc6bCFAQ96jDe2HwtXj7BMD_-m5" TargetMode="External"/><Relationship Id="rId15" Type="http://schemas.openxmlformats.org/officeDocument/2006/relationships/image" Target="../media/image97.png"/><Relationship Id="rId10" Type="http://schemas.openxmlformats.org/officeDocument/2006/relationships/hyperlink" Target="https://ai.googleblog.com/" TargetMode="External"/><Relationship Id="rId4" Type="http://schemas.openxmlformats.org/officeDocument/2006/relationships/hyperlink" Target="https://openai.com/blog/ai-and-compute" TargetMode="External"/><Relationship Id="rId9" Type="http://schemas.openxmlformats.org/officeDocument/2006/relationships/hyperlink" Target="https://www.qblocks.cloud/creators/computer-vision-google-colab-notebooks" TargetMode="External"/><Relationship Id="rId14" Type="http://schemas.openxmlformats.org/officeDocument/2006/relationships/hyperlink" Target="https://petapixel.com/2021/03/04/facebooks-seer-ai-has-trained-itself-to-recognize-objects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ai.com/blog/ai-and-compute/" TargetMode="External"/><Relationship Id="rId4" Type="http://schemas.openxmlformats.org/officeDocument/2006/relationships/hyperlink" Target="https://openai.com/blog/ai-and-efficiency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3551A7-04CF-A047-8E48-A447383C86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115" y="4027924"/>
            <a:ext cx="6242508" cy="194389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Joe Webb, PhD</a:t>
            </a:r>
          </a:p>
          <a:p>
            <a:r>
              <a:rPr lang="en-US" sz="1800" dirty="0">
                <a:solidFill>
                  <a:schemeClr val="bg1"/>
                </a:solidFill>
                <a:hlinkClick r:id="rId3"/>
              </a:rPr>
              <a:t>jlwebb@attain.com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  <a:hlinkClick r:id="rId4"/>
              </a:rPr>
              <a:t>joelwebb@maximus.com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03/13/2021</a:t>
            </a:r>
          </a:p>
        </p:txBody>
      </p:sp>
    </p:spTree>
    <p:extLst>
      <p:ext uri="{BB962C8B-B14F-4D97-AF65-F5344CB8AC3E}">
        <p14:creationId xmlns:p14="http://schemas.microsoft.com/office/powerpoint/2010/main" val="3621404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94E95D-8EAD-9148-BAA4-D1400B6C7E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31" t="6999" r="66802" b="2684"/>
          <a:stretch/>
        </p:blipFill>
        <p:spPr>
          <a:xfrm>
            <a:off x="324329" y="2268918"/>
            <a:ext cx="1387365" cy="29932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E36651-807B-1F4C-AD03-BB96BD958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475" t="6440" r="10552" b="3243"/>
          <a:stretch/>
        </p:blipFill>
        <p:spPr>
          <a:xfrm>
            <a:off x="5234518" y="2268918"/>
            <a:ext cx="1786759" cy="29932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DA55B3-60C8-DB40-A269-A99B839422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32" t="10352" r="67362" b="3132"/>
          <a:stretch/>
        </p:blipFill>
        <p:spPr>
          <a:xfrm>
            <a:off x="1996093" y="2268918"/>
            <a:ext cx="1387365" cy="29932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EC7509-A01C-214C-BCE5-3F02775B5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66" r="67782"/>
          <a:stretch/>
        </p:blipFill>
        <p:spPr>
          <a:xfrm>
            <a:off x="3562754" y="2210181"/>
            <a:ext cx="1468587" cy="31107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7651ED-2386-C643-9B65-0DA3B35F51E5}"/>
              </a:ext>
            </a:extLst>
          </p:cNvPr>
          <p:cNvSpPr/>
          <p:nvPr/>
        </p:nvSpPr>
        <p:spPr>
          <a:xfrm>
            <a:off x="124047" y="6095162"/>
            <a:ext cx="692839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https://</a:t>
            </a:r>
            <a:r>
              <a:rPr lang="en-US" sz="1100" dirty="0" err="1">
                <a:solidFill>
                  <a:schemeClr val="accent6"/>
                </a:solidFill>
              </a:rPr>
              <a:t>manningbooks.medium.com</a:t>
            </a:r>
            <a:r>
              <a:rPr lang="en-US" sz="1100" dirty="0">
                <a:solidFill>
                  <a:schemeClr val="accent6"/>
                </a:solidFill>
              </a:rPr>
              <a:t>/the-computer-vision-pipeline-part-4-feature-extraction-6343ef063588</a:t>
            </a:r>
          </a:p>
        </p:txBody>
      </p:sp>
      <p:pic>
        <p:nvPicPr>
          <p:cNvPr id="16" name="Picture 15" descr="Two cats lying on a pink blanket&#10;&#10;Description automatically generated with low confidence">
            <a:extLst>
              <a:ext uri="{FF2B5EF4-FFF2-40B4-BE49-F238E27FC236}">
                <a16:creationId xmlns:a16="http://schemas.microsoft.com/office/drawing/2014/main" id="{A23407F0-1580-2C4B-9CF8-EF6602423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5" t="4226" r="51477" b="2103"/>
          <a:stretch/>
        </p:blipFill>
        <p:spPr>
          <a:xfrm>
            <a:off x="7305676" y="2127247"/>
            <a:ext cx="2115910" cy="32766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9A82A6-61A8-DD45-9965-D43B50C0D0FE}"/>
              </a:ext>
            </a:extLst>
          </p:cNvPr>
          <p:cNvGrpSpPr/>
          <p:nvPr/>
        </p:nvGrpSpPr>
        <p:grpSpPr>
          <a:xfrm>
            <a:off x="9705985" y="1467164"/>
            <a:ext cx="1711591" cy="4262509"/>
            <a:chOff x="9705985" y="1467164"/>
            <a:chExt cx="1711591" cy="426250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8274CC-1E0A-6C48-82C1-40AA543878F8}"/>
                </a:ext>
              </a:extLst>
            </p:cNvPr>
            <p:cNvGrpSpPr/>
            <p:nvPr/>
          </p:nvGrpSpPr>
          <p:grpSpPr>
            <a:xfrm>
              <a:off x="9705985" y="1467164"/>
              <a:ext cx="1711591" cy="4262509"/>
              <a:chOff x="9705985" y="1467164"/>
              <a:chExt cx="1711591" cy="4262509"/>
            </a:xfrm>
          </p:grpSpPr>
          <p:pic>
            <p:nvPicPr>
              <p:cNvPr id="17" name="Picture 16" descr="A picture containing text, cat&#10;&#10;Description automatically generated">
                <a:extLst>
                  <a:ext uri="{FF2B5EF4-FFF2-40B4-BE49-F238E27FC236}">
                    <a16:creationId xmlns:a16="http://schemas.microsoft.com/office/drawing/2014/main" id="{44BEE12C-60DB-5F46-A44C-1658BDE043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83455"/>
              <a:stretch/>
            </p:blipFill>
            <p:spPr>
              <a:xfrm>
                <a:off x="9705985" y="1467164"/>
                <a:ext cx="1403448" cy="4262509"/>
              </a:xfrm>
              <a:prstGeom prst="rect">
                <a:avLst/>
              </a:prstGeom>
            </p:spPr>
          </p:pic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43D792-61AE-7544-A1B6-FE2B49F08D01}"/>
                  </a:ext>
                </a:extLst>
              </p:cNvPr>
              <p:cNvSpPr/>
              <p:nvPr/>
            </p:nvSpPr>
            <p:spPr>
              <a:xfrm>
                <a:off x="9705985" y="1569156"/>
                <a:ext cx="1560326" cy="20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9B12A97-6A7D-6B4E-B4AD-3A69F27F4BC5}"/>
                  </a:ext>
                </a:extLst>
              </p:cNvPr>
              <p:cNvSpPr/>
              <p:nvPr/>
            </p:nvSpPr>
            <p:spPr>
              <a:xfrm>
                <a:off x="9857250" y="3598418"/>
                <a:ext cx="1560326" cy="203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48AC02A-7938-334E-9CE0-39378D676420}"/>
                </a:ext>
              </a:extLst>
            </p:cNvPr>
            <p:cNvSpPr txBox="1"/>
            <p:nvPr/>
          </p:nvSpPr>
          <p:spPr>
            <a:xfrm>
              <a:off x="9784424" y="1467164"/>
              <a:ext cx="1325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Remote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A5A813-5609-104D-A409-DC045DDC9005}"/>
                </a:ext>
              </a:extLst>
            </p:cNvPr>
            <p:cNvSpPr txBox="1"/>
            <p:nvPr/>
          </p:nvSpPr>
          <p:spPr>
            <a:xfrm>
              <a:off x="9823643" y="3555962"/>
              <a:ext cx="132500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Cat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101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B45B77A-5B2D-EA4E-8986-436B5A55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967A11-E002-CB48-9EE4-9F044D7E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969BD7-677D-5046-9715-E631771FB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018" t="8130" r="32764"/>
          <a:stretch/>
        </p:blipFill>
        <p:spPr>
          <a:xfrm>
            <a:off x="3975006" y="1256707"/>
            <a:ext cx="3845233" cy="52106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95D0C-C76E-0F42-97EF-D9045F94C1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00" t="31844" r="68273" b="23627"/>
          <a:stretch/>
        </p:blipFill>
        <p:spPr>
          <a:xfrm>
            <a:off x="524836" y="2169688"/>
            <a:ext cx="3229068" cy="33757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A247A5-0038-7C41-9B3D-8155F15A1C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501" t="32089" r="10293" b="23099"/>
          <a:stretch/>
        </p:blipFill>
        <p:spPr>
          <a:xfrm>
            <a:off x="8041341" y="2073068"/>
            <a:ext cx="3312301" cy="34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0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9E5201-26A0-EB4D-948C-12D1CCB520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53" b="8666"/>
          <a:stretch/>
        </p:blipFill>
        <p:spPr>
          <a:xfrm>
            <a:off x="784772" y="1502979"/>
            <a:ext cx="10160000" cy="45194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0285D7-C951-264F-84D8-C80D4CA9DBA5}"/>
              </a:ext>
            </a:extLst>
          </p:cNvPr>
          <p:cNvSpPr/>
          <p:nvPr/>
        </p:nvSpPr>
        <p:spPr>
          <a:xfrm>
            <a:off x="519289" y="616212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https://data-flair.training/blogs/cats-dogs-classification-deep-learning-project-beginners/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1206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Start Applying Computer Vision?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EA2888-9CF2-4442-A330-BC5BBDC115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752" r="59086"/>
          <a:stretch/>
        </p:blipFill>
        <p:spPr>
          <a:xfrm>
            <a:off x="4073974" y="3527676"/>
            <a:ext cx="1601386" cy="19964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0E4E94-5FDE-004D-902B-7039DD8D4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165" t="11779" b="44780"/>
          <a:stretch/>
        </p:blipFill>
        <p:spPr>
          <a:xfrm>
            <a:off x="6362109" y="1804814"/>
            <a:ext cx="1715685" cy="16287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CA6962-80FD-824E-9499-C8BA8A70F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78" t="62672" r="7787"/>
          <a:stretch/>
        </p:blipFill>
        <p:spPr>
          <a:xfrm>
            <a:off x="6121310" y="3853240"/>
            <a:ext cx="1715685" cy="13995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46F393-54F1-334A-8690-7F449C6FE6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59" b="57652"/>
          <a:stretch/>
        </p:blipFill>
        <p:spPr>
          <a:xfrm>
            <a:off x="3915294" y="1333853"/>
            <a:ext cx="2185586" cy="15877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5FF8160-FB04-FD47-AE9F-26BA32AB1B46}"/>
              </a:ext>
            </a:extLst>
          </p:cNvPr>
          <p:cNvSpPr txBox="1"/>
          <p:nvPr/>
        </p:nvSpPr>
        <p:spPr>
          <a:xfrm>
            <a:off x="690464" y="4136939"/>
            <a:ext cx="371279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Analyze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Run tools to examine the results, evaluate outcomes and reassess the plan for improvements.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3F7EB2-B679-C344-8BCB-0191F78EC07C}"/>
              </a:ext>
            </a:extLst>
          </p:cNvPr>
          <p:cNvSpPr txBox="1"/>
          <p:nvPr/>
        </p:nvSpPr>
        <p:spPr>
          <a:xfrm>
            <a:off x="808393" y="1510853"/>
            <a:ext cx="3485816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Plan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Create a walkthrough of current challenges and potential projects to prioritize for automation.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0F0D1A-3F1D-FE44-B109-BC6091CA02CC}"/>
              </a:ext>
            </a:extLst>
          </p:cNvPr>
          <p:cNvSpPr txBox="1"/>
          <p:nvPr/>
        </p:nvSpPr>
        <p:spPr>
          <a:xfrm>
            <a:off x="7736571" y="1510854"/>
            <a:ext cx="422007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Prepare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After selecting a task, create a detailed step-by-step protocol of the process to understand all available data &amp; tasks.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5C963-CB84-6F45-8FB8-4154F6A8CE4F}"/>
              </a:ext>
            </a:extLst>
          </p:cNvPr>
          <p:cNvSpPr txBox="1"/>
          <p:nvPr/>
        </p:nvSpPr>
        <p:spPr>
          <a:xfrm>
            <a:off x="7836995" y="4133578"/>
            <a:ext cx="4019859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Connect</a:t>
            </a:r>
          </a:p>
          <a:p>
            <a:pPr algn="ctr"/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Connect the necessary personnel with resources to gather data and add relevant domain expertise.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134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6AF4E-F407-FB4E-B6F9-E6F22BB9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AD-2616-5A44-A5FB-9C2C8F0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z="800" smtClean="0"/>
              <a:pPr/>
              <a:t>14</a:t>
            </a:fld>
            <a:endParaRPr lang="en-US" sz="8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4833B4-F5C6-3841-B5C3-BE58A2EFF3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" t="15772" r="82247" b="22438"/>
          <a:stretch/>
        </p:blipFill>
        <p:spPr>
          <a:xfrm>
            <a:off x="324329" y="2510017"/>
            <a:ext cx="1474002" cy="21991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2D5E70-2229-3349-8483-8F2AD3B15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10" t="16639" r="65728" b="20270"/>
          <a:stretch/>
        </p:blipFill>
        <p:spPr>
          <a:xfrm>
            <a:off x="2665369" y="2567599"/>
            <a:ext cx="1458410" cy="22454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BB78319-13EA-0043-94AB-43CBC3D4B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763" t="13658" r="43275" b="23252"/>
          <a:stretch/>
        </p:blipFill>
        <p:spPr>
          <a:xfrm>
            <a:off x="4990817" y="2441404"/>
            <a:ext cx="1562581" cy="22454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6B413E9-CD1B-9B4F-BFEB-BD3D7BCB42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639" t="18807" r="22215" b="22656"/>
          <a:stretch/>
        </p:blipFill>
        <p:spPr>
          <a:xfrm>
            <a:off x="7420436" y="2545021"/>
            <a:ext cx="1724628" cy="208341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774C34C-ABE5-E24D-BFBA-B47FA40A4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617" t="20054" r="2500" b="21410"/>
          <a:stretch/>
        </p:blipFill>
        <p:spPr>
          <a:xfrm>
            <a:off x="10012102" y="2580331"/>
            <a:ext cx="2058366" cy="2083412"/>
          </a:xfrm>
          <a:prstGeom prst="rect">
            <a:avLst/>
          </a:prstGeom>
        </p:spPr>
      </p:pic>
      <p:sp>
        <p:nvSpPr>
          <p:cNvPr id="24" name="U-Turn Arrow 23">
            <a:extLst>
              <a:ext uri="{FF2B5EF4-FFF2-40B4-BE49-F238E27FC236}">
                <a16:creationId xmlns:a16="http://schemas.microsoft.com/office/drawing/2014/main" id="{963B871A-1694-FA43-BE81-051803A4FA01}"/>
              </a:ext>
            </a:extLst>
          </p:cNvPr>
          <p:cNvSpPr/>
          <p:nvPr/>
        </p:nvSpPr>
        <p:spPr>
          <a:xfrm rot="10800000">
            <a:off x="1203766" y="4794081"/>
            <a:ext cx="9745884" cy="981685"/>
          </a:xfrm>
          <a:prstGeom prst="uturnArrow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754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6AF4E-F407-FB4E-B6F9-E6F22BB9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1: Collecting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AD-2616-5A44-A5FB-9C2C8F0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4A9E9A0-5C18-C64C-80F2-8A094966348F}"/>
              </a:ext>
            </a:extLst>
          </p:cNvPr>
          <p:cNvGrpSpPr/>
          <p:nvPr/>
        </p:nvGrpSpPr>
        <p:grpSpPr>
          <a:xfrm>
            <a:off x="337929" y="1868556"/>
            <a:ext cx="5935279" cy="4000615"/>
            <a:chOff x="295926" y="1648717"/>
            <a:chExt cx="7392593" cy="386234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833324-873F-AD46-99AC-4013A26166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926" y="1648717"/>
              <a:ext cx="7392593" cy="386234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AB474D0-26D3-E64B-8045-231D854D0FE3}"/>
                </a:ext>
              </a:extLst>
            </p:cNvPr>
            <p:cNvSpPr txBox="1"/>
            <p:nvPr/>
          </p:nvSpPr>
          <p:spPr>
            <a:xfrm>
              <a:off x="391309" y="1648717"/>
              <a:ext cx="4030890" cy="699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solidFill>
                    <a:srgbClr val="FFFF00"/>
                  </a:solidFill>
                </a:rPr>
                <a:t>Lots of Data!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6D78FB0-3A14-BF44-921A-34EDBCBCE88E}"/>
              </a:ext>
            </a:extLst>
          </p:cNvPr>
          <p:cNvGrpSpPr/>
          <p:nvPr/>
        </p:nvGrpSpPr>
        <p:grpSpPr>
          <a:xfrm>
            <a:off x="6731009" y="1868556"/>
            <a:ext cx="5481613" cy="4000615"/>
            <a:chOff x="8572909" y="945892"/>
            <a:chExt cx="3385358" cy="227449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E3EC473-9B01-A14C-A79A-72D4A6A45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72909" y="962352"/>
              <a:ext cx="3385358" cy="225803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ABFD3C5-E88F-D84B-89AD-74A3ACD7D818}"/>
                </a:ext>
              </a:extLst>
            </p:cNvPr>
            <p:cNvSpPr txBox="1"/>
            <p:nvPr/>
          </p:nvSpPr>
          <p:spPr>
            <a:xfrm>
              <a:off x="9329178" y="945892"/>
              <a:ext cx="2349083" cy="44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b="1" dirty="0">
                  <a:solidFill>
                    <a:srgbClr val="FFFF00"/>
                  </a:solidFill>
                </a:rPr>
                <a:t>Still Fresh!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4596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6AF4E-F407-FB4E-B6F9-E6F22BB9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Representative Training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AD-2616-5A44-A5FB-9C2C8F0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 descr="A bunch of green bananas&#10;&#10;Description automatically generated">
            <a:extLst>
              <a:ext uri="{FF2B5EF4-FFF2-40B4-BE49-F238E27FC236}">
                <a16:creationId xmlns:a16="http://schemas.microsoft.com/office/drawing/2014/main" id="{A679875D-46E2-154E-9F5D-FCBAACF7DD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5" b="90674" l="3011" r="83850">
                        <a14:foregroundMark x1="3193" y1="31477" x2="6113" y2="36010"/>
                        <a14:foregroundMark x1="67427" y1="16839" x2="70620" y2="14767"/>
                        <a14:foregroundMark x1="69708" y1="13083" x2="67701" y2="9845"/>
                        <a14:foregroundMark x1="77828" y1="34326" x2="81843" y2="54404"/>
                        <a14:foregroundMark x1="81843" y1="54404" x2="81843" y2="54404"/>
                        <a14:foregroundMark x1="59124" y1="88731" x2="41241" y2="90803"/>
                        <a14:foregroundMark x1="83850" y1="47927" x2="83577" y2="50777"/>
                      </a14:backgroundRemoval>
                    </a14:imgEffect>
                  </a14:imgLayer>
                </a14:imgProps>
              </a:ext>
            </a:extLst>
          </a:blip>
          <a:srcRect t="5735" r="12677" b="10004"/>
          <a:stretch/>
        </p:blipFill>
        <p:spPr>
          <a:xfrm>
            <a:off x="2463154" y="4438166"/>
            <a:ext cx="2245295" cy="15260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237BC08-EE25-C34F-8FD3-9C2D0841A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76" y="4339107"/>
            <a:ext cx="1359940" cy="188197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353571-1972-DE49-81F3-67055A8B2E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329" y="4339107"/>
            <a:ext cx="2085713" cy="18653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7F3C5A-BB0E-A744-9D7E-2A4569F2B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045" y="1396639"/>
            <a:ext cx="2514544" cy="207404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1AEE1DA-0A93-6748-A215-23FE93F84357}"/>
              </a:ext>
            </a:extLst>
          </p:cNvPr>
          <p:cNvGrpSpPr/>
          <p:nvPr/>
        </p:nvGrpSpPr>
        <p:grpSpPr>
          <a:xfrm>
            <a:off x="3026557" y="1459200"/>
            <a:ext cx="2797679" cy="994962"/>
            <a:chOff x="3026557" y="1459200"/>
            <a:chExt cx="2797679" cy="994962"/>
          </a:xfrm>
        </p:grpSpPr>
        <p:sp>
          <p:nvSpPr>
            <p:cNvPr id="19" name="Arrow: Right 27">
              <a:extLst>
                <a:ext uri="{FF2B5EF4-FFF2-40B4-BE49-F238E27FC236}">
                  <a16:creationId xmlns:a16="http://schemas.microsoft.com/office/drawing/2014/main" id="{B02FF924-B151-6E44-B65C-ACE023E2BD9D}"/>
                </a:ext>
              </a:extLst>
            </p:cNvPr>
            <p:cNvSpPr/>
            <p:nvPr/>
          </p:nvSpPr>
          <p:spPr>
            <a:xfrm rot="19449116">
              <a:off x="3026557" y="1975082"/>
              <a:ext cx="913223" cy="4790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8E97B45-9C62-E044-BCA6-79FA40D50929}"/>
                </a:ext>
              </a:extLst>
            </p:cNvPr>
            <p:cNvSpPr txBox="1"/>
            <p:nvPr/>
          </p:nvSpPr>
          <p:spPr>
            <a:xfrm>
              <a:off x="4016457" y="1459200"/>
              <a:ext cx="180777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3200" b="1" dirty="0">
                  <a:latin typeface="Segoe UI" panose="020B0502040204020203" pitchFamily="34" charset="0"/>
                  <a:cs typeface="Segoe UI" panose="020B0502040204020203" pitchFamily="34" charset="0"/>
                </a:rPr>
                <a:t>Banana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369C7C-5B08-1F40-BD5F-BC5A3FED67AF}"/>
              </a:ext>
            </a:extLst>
          </p:cNvPr>
          <p:cNvGrpSpPr/>
          <p:nvPr/>
        </p:nvGrpSpPr>
        <p:grpSpPr>
          <a:xfrm>
            <a:off x="3008435" y="2779629"/>
            <a:ext cx="2753038" cy="1077218"/>
            <a:chOff x="3008435" y="2779629"/>
            <a:chExt cx="2753038" cy="1077218"/>
          </a:xfrm>
        </p:grpSpPr>
        <p:sp>
          <p:nvSpPr>
            <p:cNvPr id="20" name="Arrow: Right 27">
              <a:extLst>
                <a:ext uri="{FF2B5EF4-FFF2-40B4-BE49-F238E27FC236}">
                  <a16:creationId xmlns:a16="http://schemas.microsoft.com/office/drawing/2014/main" id="{D7308776-8D19-A04D-9CDF-16683CB8DD68}"/>
                </a:ext>
              </a:extLst>
            </p:cNvPr>
            <p:cNvSpPr/>
            <p:nvPr/>
          </p:nvSpPr>
          <p:spPr>
            <a:xfrm rot="1806613">
              <a:off x="3008435" y="2856067"/>
              <a:ext cx="913223" cy="47908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0A8E307-78BD-7E47-9C95-8B27EABB9AEE}"/>
                </a:ext>
              </a:extLst>
            </p:cNvPr>
            <p:cNvSpPr txBox="1"/>
            <p:nvPr/>
          </p:nvSpPr>
          <p:spPr>
            <a:xfrm>
              <a:off x="3953694" y="2779629"/>
              <a:ext cx="180777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rgbClr val="C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NOT Banana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CA8C040C-C92F-AB4A-9DF9-5A29542AA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623084" y="1583279"/>
            <a:ext cx="1833530" cy="15123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DC4BC3-3B19-FC4F-A4C4-135D1AC446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7262" y="2412629"/>
            <a:ext cx="1452788" cy="223852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403F50-FE44-9640-80B2-729E8296BA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087" y="1724691"/>
            <a:ext cx="2698913" cy="3661906"/>
          </a:xfrm>
          <a:prstGeom prst="rect">
            <a:avLst/>
          </a:prstGeom>
        </p:spPr>
      </p:pic>
      <p:pic>
        <p:nvPicPr>
          <p:cNvPr id="29" name="Picture 28" descr="A picture containing shape&#10;&#10;Description automatically generated">
            <a:extLst>
              <a:ext uri="{FF2B5EF4-FFF2-40B4-BE49-F238E27FC236}">
                <a16:creationId xmlns:a16="http://schemas.microsoft.com/office/drawing/2014/main" id="{58827153-0B63-7A47-840F-D00C849630B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44"/>
          <a:stretch/>
        </p:blipFill>
        <p:spPr>
          <a:xfrm>
            <a:off x="6964238" y="3681432"/>
            <a:ext cx="1077340" cy="267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6AF4E-F407-FB4E-B6F9-E6F22BB9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2: Label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AD-2616-5A44-A5FB-9C2C8F0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C84FA5E-D472-1D47-A653-CF87703E4D42}"/>
              </a:ext>
            </a:extLst>
          </p:cNvPr>
          <p:cNvGrpSpPr/>
          <p:nvPr/>
        </p:nvGrpSpPr>
        <p:grpSpPr>
          <a:xfrm>
            <a:off x="497541" y="1297833"/>
            <a:ext cx="7652832" cy="4755486"/>
            <a:chOff x="1276350" y="699668"/>
            <a:chExt cx="10084201" cy="6117624"/>
          </a:xfrm>
        </p:grpSpPr>
        <p:pic>
          <p:nvPicPr>
            <p:cNvPr id="6" name="Picture 5" descr="Data annotation software labelme detailed - Programmer Sought">
              <a:extLst>
                <a:ext uri="{FF2B5EF4-FFF2-40B4-BE49-F238E27FC236}">
                  <a16:creationId xmlns:a16="http://schemas.microsoft.com/office/drawing/2014/main" id="{76840795-2CC4-4B46-B299-A0878C7D16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6350" y="699668"/>
              <a:ext cx="10084201" cy="5679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9FC3A28-04F5-984E-B466-71B83CF38F97}"/>
                </a:ext>
              </a:extLst>
            </p:cNvPr>
            <p:cNvSpPr txBox="1"/>
            <p:nvPr/>
          </p:nvSpPr>
          <p:spPr>
            <a:xfrm>
              <a:off x="3127841" y="6460951"/>
              <a:ext cx="7109933" cy="3563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3"/>
                </a:rPr>
                <a:t>https://github.com/wkentaro/labelme</a:t>
              </a:r>
              <a:endParaRPr lang="en-US" sz="1200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0695ADA9-FE54-174D-8171-05A457C5E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026" y="1297833"/>
            <a:ext cx="3310763" cy="4791456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4AC2EA7-0309-5C44-9117-779469711C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1623" y="1550106"/>
            <a:ext cx="5636682" cy="3757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48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6AF4E-F407-FB4E-B6F9-E6F22BB9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Synthetic Labeled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AD-2616-5A44-A5FB-9C2C8F0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A4AB49-5A4F-8F42-86F5-A9A38BE1DD68}"/>
              </a:ext>
            </a:extLst>
          </p:cNvPr>
          <p:cNvSpPr/>
          <p:nvPr/>
        </p:nvSpPr>
        <p:spPr>
          <a:xfrm>
            <a:off x="1736752" y="6018577"/>
            <a:ext cx="896658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https://blogs.unity3d.com/2020/06/10/use-unitys-computer-vision-tools-to-generate-and-analyze-synthetic-data-at-scale-to-train-your-ml-models/</a:t>
            </a:r>
            <a:r>
              <a:rPr lang="en-US" sz="105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2E5725-E31E-0F4B-A569-3DCB8FE77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66"/>
          <a:stretch/>
        </p:blipFill>
        <p:spPr>
          <a:xfrm>
            <a:off x="2203678" y="1243154"/>
            <a:ext cx="7784644" cy="4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067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6AF4E-F407-FB4E-B6F9-E6F22BB9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3: Training a ML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AD-2616-5A44-A5FB-9C2C8F0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197977-B787-AC48-BB93-54854C800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347" r="70816"/>
          <a:stretch/>
        </p:blipFill>
        <p:spPr>
          <a:xfrm>
            <a:off x="847165" y="1584939"/>
            <a:ext cx="1603934" cy="182877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8833B6F-5B1F-2E4E-ACF5-48F447A9B3E2}"/>
              </a:ext>
            </a:extLst>
          </p:cNvPr>
          <p:cNvGrpSpPr/>
          <p:nvPr/>
        </p:nvGrpSpPr>
        <p:grpSpPr>
          <a:xfrm>
            <a:off x="3110751" y="2003612"/>
            <a:ext cx="2058342" cy="1228753"/>
            <a:chOff x="2781107" y="1473414"/>
            <a:chExt cx="2387986" cy="175895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AE2B178-1F99-4040-8C9A-257E9A4A9A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242" t="12921" b="14405"/>
            <a:stretch/>
          </p:blipFill>
          <p:spPr>
            <a:xfrm>
              <a:off x="3659389" y="1473414"/>
              <a:ext cx="1509704" cy="1758951"/>
            </a:xfrm>
            <a:prstGeom prst="rect">
              <a:avLst/>
            </a:prstGeom>
          </p:spPr>
        </p:pic>
        <p:sp>
          <p:nvSpPr>
            <p:cNvPr id="16" name="Arrow: Right 27">
              <a:extLst>
                <a:ext uri="{FF2B5EF4-FFF2-40B4-BE49-F238E27FC236}">
                  <a16:creationId xmlns:a16="http://schemas.microsoft.com/office/drawing/2014/main" id="{8D77C4F9-FC6A-1642-A908-33F120A02A04}"/>
                </a:ext>
              </a:extLst>
            </p:cNvPr>
            <p:cNvSpPr/>
            <p:nvPr/>
          </p:nvSpPr>
          <p:spPr>
            <a:xfrm>
              <a:off x="2781107" y="2159000"/>
              <a:ext cx="6604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4A153E-3EB4-194C-8592-A6DFFCC5763B}"/>
              </a:ext>
            </a:extLst>
          </p:cNvPr>
          <p:cNvGrpSpPr/>
          <p:nvPr/>
        </p:nvGrpSpPr>
        <p:grpSpPr>
          <a:xfrm>
            <a:off x="6081507" y="1423085"/>
            <a:ext cx="4509553" cy="2251503"/>
            <a:chOff x="5359303" y="804175"/>
            <a:chExt cx="5231758" cy="2870413"/>
          </a:xfrm>
        </p:grpSpPr>
        <p:sp>
          <p:nvSpPr>
            <p:cNvPr id="18" name="Arrow: Right 28">
              <a:extLst>
                <a:ext uri="{FF2B5EF4-FFF2-40B4-BE49-F238E27FC236}">
                  <a16:creationId xmlns:a16="http://schemas.microsoft.com/office/drawing/2014/main" id="{C16C1082-1688-D146-8CDC-B99D4DCB1287}"/>
                </a:ext>
              </a:extLst>
            </p:cNvPr>
            <p:cNvSpPr/>
            <p:nvPr/>
          </p:nvSpPr>
          <p:spPr>
            <a:xfrm>
              <a:off x="5359303" y="2159000"/>
              <a:ext cx="660400" cy="685800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Picture 18" descr="Deep Learning &amp; Artificial Intelligence (AI) Solutions | NVIDIA">
              <a:extLst>
                <a:ext uri="{FF2B5EF4-FFF2-40B4-BE49-F238E27FC236}">
                  <a16:creationId xmlns:a16="http://schemas.microsoft.com/office/drawing/2014/main" id="{EEC8B8F8-66F0-E34A-AFFD-0F3CB094C96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26" t="52181" r="66051" b="20768"/>
            <a:stretch/>
          </p:blipFill>
          <p:spPr bwMode="auto">
            <a:xfrm>
              <a:off x="6427448" y="804175"/>
              <a:ext cx="4163613" cy="28704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BEE540-BD22-8842-949F-A82BD622603A}"/>
              </a:ext>
            </a:extLst>
          </p:cNvPr>
          <p:cNvGrpSpPr/>
          <p:nvPr/>
        </p:nvGrpSpPr>
        <p:grpSpPr>
          <a:xfrm>
            <a:off x="5169093" y="4616477"/>
            <a:ext cx="6845439" cy="1532964"/>
            <a:chOff x="4097864" y="4276877"/>
            <a:chExt cx="7941736" cy="2581123"/>
          </a:xfrm>
        </p:grpSpPr>
        <p:pic>
          <p:nvPicPr>
            <p:cNvPr id="21" name="Picture 2" descr="Deep Learning &amp; Artificial Intelligence (AI) Solutions | NVIDIA">
              <a:extLst>
                <a:ext uri="{FF2B5EF4-FFF2-40B4-BE49-F238E27FC236}">
                  <a16:creationId xmlns:a16="http://schemas.microsoft.com/office/drawing/2014/main" id="{D535D8FF-C50A-C94E-8D14-A847BAA6E2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48" t="50174" r="45142"/>
            <a:stretch/>
          </p:blipFill>
          <p:spPr bwMode="auto">
            <a:xfrm>
              <a:off x="9587506" y="4276878"/>
              <a:ext cx="2452094" cy="2562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Deep Learning &amp; Artificial Intelligence (AI) Solutions | NVIDIA">
              <a:extLst>
                <a:ext uri="{FF2B5EF4-FFF2-40B4-BE49-F238E27FC236}">
                  <a16:creationId xmlns:a16="http://schemas.microsoft.com/office/drawing/2014/main" id="{4406502D-5A6B-974C-852A-82223A8844F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48" t="50174" r="44089"/>
            <a:stretch/>
          </p:blipFill>
          <p:spPr bwMode="auto">
            <a:xfrm>
              <a:off x="6935448" y="4295713"/>
              <a:ext cx="2652058" cy="2562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Deep Learning &amp; Artificial Intelligence (AI) Solutions | NVIDIA">
              <a:extLst>
                <a:ext uri="{FF2B5EF4-FFF2-40B4-BE49-F238E27FC236}">
                  <a16:creationId xmlns:a16="http://schemas.microsoft.com/office/drawing/2014/main" id="{FC5D86A2-9BFA-4A49-9C07-4A5D15FECE3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48" t="50174" r="44089"/>
            <a:stretch/>
          </p:blipFill>
          <p:spPr bwMode="auto">
            <a:xfrm>
              <a:off x="4097864" y="4276877"/>
              <a:ext cx="2652058" cy="25622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20A676-6798-4A4E-9223-E3A1F08F6D0A}"/>
              </a:ext>
            </a:extLst>
          </p:cNvPr>
          <p:cNvGrpSpPr/>
          <p:nvPr/>
        </p:nvGrpSpPr>
        <p:grpSpPr>
          <a:xfrm>
            <a:off x="6981187" y="3684494"/>
            <a:ext cx="3724815" cy="704800"/>
            <a:chOff x="6384657" y="3490759"/>
            <a:chExt cx="4321345" cy="898536"/>
          </a:xfrm>
        </p:grpSpPr>
        <p:sp>
          <p:nvSpPr>
            <p:cNvPr id="25" name="Arrow: Right 6">
              <a:extLst>
                <a:ext uri="{FF2B5EF4-FFF2-40B4-BE49-F238E27FC236}">
                  <a16:creationId xmlns:a16="http://schemas.microsoft.com/office/drawing/2014/main" id="{B50E490D-3D4A-8146-90B3-9EC358A4693E}"/>
                </a:ext>
              </a:extLst>
            </p:cNvPr>
            <p:cNvSpPr/>
            <p:nvPr/>
          </p:nvSpPr>
          <p:spPr>
            <a:xfrm rot="8007517">
              <a:off x="6109568" y="3765848"/>
              <a:ext cx="898536" cy="34835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Arrow: Right 7">
              <a:extLst>
                <a:ext uri="{FF2B5EF4-FFF2-40B4-BE49-F238E27FC236}">
                  <a16:creationId xmlns:a16="http://schemas.microsoft.com/office/drawing/2014/main" id="{4C40E37D-FE14-0848-A656-EB66CAB2DAA1}"/>
                </a:ext>
              </a:extLst>
            </p:cNvPr>
            <p:cNvSpPr/>
            <p:nvPr/>
          </p:nvSpPr>
          <p:spPr>
            <a:xfrm rot="3227782">
              <a:off x="10163998" y="3730069"/>
              <a:ext cx="735649" cy="34835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Arrow: Right 8">
              <a:extLst>
                <a:ext uri="{FF2B5EF4-FFF2-40B4-BE49-F238E27FC236}">
                  <a16:creationId xmlns:a16="http://schemas.microsoft.com/office/drawing/2014/main" id="{D2AF4089-B9F2-CD49-8F2D-3A819124B224}"/>
                </a:ext>
              </a:extLst>
            </p:cNvPr>
            <p:cNvSpPr/>
            <p:nvPr/>
          </p:nvSpPr>
          <p:spPr>
            <a:xfrm rot="5400000">
              <a:off x="8281998" y="3783436"/>
              <a:ext cx="638524" cy="348358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E3B9535-B625-7F46-B38B-FC5AB62CB1D6}"/>
              </a:ext>
            </a:extLst>
          </p:cNvPr>
          <p:cNvSpPr/>
          <p:nvPr/>
        </p:nvSpPr>
        <p:spPr>
          <a:xfrm rot="10800000">
            <a:off x="3867792" y="4860098"/>
            <a:ext cx="1063948" cy="5379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How To Open File With PICKLE Extension? - File Extension .PICKLE">
            <a:extLst>
              <a:ext uri="{FF2B5EF4-FFF2-40B4-BE49-F238E27FC236}">
                <a16:creationId xmlns:a16="http://schemas.microsoft.com/office/drawing/2014/main" id="{9B1AC330-CA2D-F14E-BA42-C6803BF9C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16" y="4382978"/>
            <a:ext cx="16256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56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79F4368-6288-8746-9E2E-4F21DB103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b="1" dirty="0">
                <a:latin typeface="+mn-lt"/>
              </a:rPr>
              <a:t>Introduction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+mn-lt"/>
              </a:rPr>
              <a:t>Machine Learning Background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+mn-lt"/>
              </a:rPr>
              <a:t>How Computer Vision Works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+mn-lt"/>
              </a:rPr>
              <a:t>Planning a Computer Vision Project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+mn-lt"/>
              </a:rPr>
              <a:t>Computer Vision Example Use Cases</a:t>
            </a:r>
          </a:p>
          <a:p>
            <a:pPr>
              <a:lnSpc>
                <a:spcPct val="200000"/>
              </a:lnSpc>
            </a:pPr>
            <a:r>
              <a:rPr lang="en-US" sz="2400" b="1" dirty="0">
                <a:latin typeface="+mn-lt"/>
              </a:rPr>
              <a:t>Questions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55032A-363C-BE4C-A8AC-91771E83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Today’s 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5701D-9807-B94F-A926-92DCCB805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AE045C-EDC3-5F4A-8381-C0FD8E61F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425" y="1828801"/>
            <a:ext cx="5442857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1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46335F-2DFD-0D42-9B65-E4E10472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4AD4D-A762-A047-BF00-5BA5860B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BB10A-83F6-214F-851F-2A9D8DA2F9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" t="3097" r="48841" b="2035"/>
          <a:stretch/>
        </p:blipFill>
        <p:spPr>
          <a:xfrm>
            <a:off x="4600165" y="1775011"/>
            <a:ext cx="3315248" cy="4252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CBDC45-3034-754B-85DD-8A10D6636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7" t="1927" r="1594" b="1833"/>
          <a:stretch/>
        </p:blipFill>
        <p:spPr>
          <a:xfrm>
            <a:off x="7783730" y="1621375"/>
            <a:ext cx="3377667" cy="45595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EF74C94-F9BD-B246-9FF2-4EB04B4899D6}"/>
              </a:ext>
            </a:extLst>
          </p:cNvPr>
          <p:cNvGrpSpPr/>
          <p:nvPr/>
        </p:nvGrpSpPr>
        <p:grpSpPr>
          <a:xfrm>
            <a:off x="316572" y="1388027"/>
            <a:ext cx="5068229" cy="4792933"/>
            <a:chOff x="378515" y="1587955"/>
            <a:chExt cx="5068229" cy="4792933"/>
          </a:xfrm>
        </p:grpSpPr>
        <p:pic>
          <p:nvPicPr>
            <p:cNvPr id="5" name="Picture 2" descr="Logo zoo Royalty Free Vector Image - VectorStock">
              <a:extLst>
                <a:ext uri="{FF2B5EF4-FFF2-40B4-BE49-F238E27FC236}">
                  <a16:creationId xmlns:a16="http://schemas.microsoft.com/office/drawing/2014/main" id="{0241E667-5E10-2044-B79F-8436FB4B31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654"/>
            <a:stretch/>
          </p:blipFill>
          <p:spPr bwMode="auto">
            <a:xfrm>
              <a:off x="378515" y="1587955"/>
              <a:ext cx="4091699" cy="4099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29A14AA-84BC-894D-A285-2CEC5C065117}"/>
                </a:ext>
              </a:extLst>
            </p:cNvPr>
            <p:cNvSpPr/>
            <p:nvPr/>
          </p:nvSpPr>
          <p:spPr>
            <a:xfrm>
              <a:off x="440076" y="6126972"/>
              <a:ext cx="500666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50" dirty="0">
                  <a:hlinkClick r:id="rId4"/>
                </a:rPr>
                <a:t>https://github.com/facebookresearch/detectron2/blob/master/MODEL_ZOO.md</a:t>
              </a:r>
              <a:r>
                <a:rPr lang="en-US" sz="105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26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EC17A393-C26C-4243-BACE-ECE30143FEF9}"/>
              </a:ext>
            </a:extLst>
          </p:cNvPr>
          <p:cNvGrpSpPr/>
          <p:nvPr/>
        </p:nvGrpSpPr>
        <p:grpSpPr>
          <a:xfrm>
            <a:off x="999139" y="1820336"/>
            <a:ext cx="10433209" cy="3759200"/>
            <a:chOff x="1009650" y="1697317"/>
            <a:chExt cx="10433209" cy="375920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D0F56F-31AB-3F49-89E9-7F7317B8C51A}"/>
                </a:ext>
              </a:extLst>
            </p:cNvPr>
            <p:cNvGrpSpPr/>
            <p:nvPr/>
          </p:nvGrpSpPr>
          <p:grpSpPr>
            <a:xfrm>
              <a:off x="1009650" y="1697317"/>
              <a:ext cx="10172700" cy="3759200"/>
              <a:chOff x="1009650" y="1697317"/>
              <a:chExt cx="10172700" cy="3759200"/>
            </a:xfrm>
          </p:grpSpPr>
          <p:pic>
            <p:nvPicPr>
              <p:cNvPr id="8" name="Picture 7" descr="Chart, bar chart&#10;&#10;Description automatically generated">
                <a:extLst>
                  <a:ext uri="{FF2B5EF4-FFF2-40B4-BE49-F238E27FC236}">
                    <a16:creationId xmlns:a16="http://schemas.microsoft.com/office/drawing/2014/main" id="{AA5DC51D-3091-DE4B-AE44-3917F66C9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09650" y="1697317"/>
                <a:ext cx="10172700" cy="375920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DCEAB8B-66AC-8F45-884D-39C1AB343880}"/>
                  </a:ext>
                </a:extLst>
              </p:cNvPr>
              <p:cNvSpPr/>
              <p:nvPr/>
            </p:nvSpPr>
            <p:spPr>
              <a:xfrm>
                <a:off x="4204009" y="2246971"/>
                <a:ext cx="345687" cy="1332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A167652-F2DE-EE4A-A914-0DD881D3165D}"/>
                  </a:ext>
                </a:extLst>
              </p:cNvPr>
              <p:cNvSpPr/>
              <p:nvPr/>
            </p:nvSpPr>
            <p:spPr>
              <a:xfrm>
                <a:off x="7653458" y="2287859"/>
                <a:ext cx="345687" cy="133257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F14DADB-A9D6-054B-AED0-C2DBEF220254}"/>
                </a:ext>
              </a:extLst>
            </p:cNvPr>
            <p:cNvSpPr/>
            <p:nvPr/>
          </p:nvSpPr>
          <p:spPr>
            <a:xfrm>
              <a:off x="11097172" y="2218157"/>
              <a:ext cx="345687" cy="1332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D46335F-2DFD-0D42-9B65-E4E10472C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Model 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4AD4D-A762-A047-BF00-5BA5860B7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EB99EA-DBF1-8A41-B4BF-89D676D3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489" y="2730189"/>
            <a:ext cx="4809580" cy="253630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ACF103B-340C-0C4F-8BB0-141327C385ED}"/>
              </a:ext>
            </a:extLst>
          </p:cNvPr>
          <p:cNvGrpSpPr/>
          <p:nvPr/>
        </p:nvGrpSpPr>
        <p:grpSpPr>
          <a:xfrm>
            <a:off x="98798" y="2037640"/>
            <a:ext cx="6223349" cy="4078484"/>
            <a:chOff x="98798" y="2331154"/>
            <a:chExt cx="6223349" cy="4078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2E4B2A5-B471-8D4B-8A91-032AB311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798" y="2331154"/>
              <a:ext cx="5584635" cy="3759201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367026-3061-5347-8126-5651B897E67F}"/>
                </a:ext>
              </a:extLst>
            </p:cNvPr>
            <p:cNvSpPr/>
            <p:nvPr/>
          </p:nvSpPr>
          <p:spPr>
            <a:xfrm>
              <a:off x="226147" y="6148028"/>
              <a:ext cx="6096000" cy="26161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100" dirty="0">
                  <a:hlinkClick r:id="rId5"/>
                </a:rPr>
                <a:t>https://sigopt.com/blog/common-problems-in-hyperparameter-optimization/</a:t>
              </a:r>
              <a:r>
                <a:rPr lang="en-US" sz="1100" dirty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729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Deployment &amp; Hosting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2" descr="Deploy ML experiments with MLflow - Azure Machine Learning | Microsoft Docs">
            <a:extLst>
              <a:ext uri="{FF2B5EF4-FFF2-40B4-BE49-F238E27FC236}">
                <a16:creationId xmlns:a16="http://schemas.microsoft.com/office/drawing/2014/main" id="{2673DCDF-A444-C044-9E37-996A9BC9FD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2" t="57317" r="61980" b="5229"/>
          <a:stretch/>
        </p:blipFill>
        <p:spPr bwMode="auto">
          <a:xfrm>
            <a:off x="100142" y="4430549"/>
            <a:ext cx="2351004" cy="200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Codeception - How to start automatic tests | Droptica Blog">
            <a:extLst>
              <a:ext uri="{FF2B5EF4-FFF2-40B4-BE49-F238E27FC236}">
                <a16:creationId xmlns:a16="http://schemas.microsoft.com/office/drawing/2014/main" id="{C572AC16-7992-364A-A384-85E88A37AF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31" r="25532"/>
          <a:stretch/>
        </p:blipFill>
        <p:spPr bwMode="auto">
          <a:xfrm>
            <a:off x="7098739" y="3947569"/>
            <a:ext cx="2074613" cy="174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C8BB8A-E166-2A44-BE0E-E9DB5E513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305" y="1255971"/>
            <a:ext cx="2816670" cy="147692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BD96116-6111-1A4C-8A6A-3DB8F03CF648}"/>
              </a:ext>
            </a:extLst>
          </p:cNvPr>
          <p:cNvGrpSpPr/>
          <p:nvPr/>
        </p:nvGrpSpPr>
        <p:grpSpPr>
          <a:xfrm>
            <a:off x="10477972" y="1538253"/>
            <a:ext cx="1610709" cy="2034625"/>
            <a:chOff x="10477972" y="1538253"/>
            <a:chExt cx="1610709" cy="20346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1D252B6-108F-4942-A85D-650E4405C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77972" y="1538253"/>
              <a:ext cx="1561468" cy="164413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1A880A-A2A7-5E40-9318-3F1631927362}"/>
                </a:ext>
              </a:extLst>
            </p:cNvPr>
            <p:cNvSpPr txBox="1"/>
            <p:nvPr/>
          </p:nvSpPr>
          <p:spPr>
            <a:xfrm>
              <a:off x="10477972" y="3203546"/>
              <a:ext cx="1610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latin typeface="Segoe UI" panose="020B0502040204020203" pitchFamily="34" charset="0"/>
                  <a:cs typeface="Segoe UI" panose="020B0502040204020203" pitchFamily="34" charset="0"/>
                </a:rPr>
                <a:t>Sagemaker</a:t>
              </a:r>
              <a:endParaRPr lang="en-US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BE7693-B179-E147-9A3B-ED4A4E910455}"/>
              </a:ext>
            </a:extLst>
          </p:cNvPr>
          <p:cNvGrpSpPr/>
          <p:nvPr/>
        </p:nvGrpSpPr>
        <p:grpSpPr>
          <a:xfrm>
            <a:off x="10277420" y="4106295"/>
            <a:ext cx="1610709" cy="1705095"/>
            <a:chOff x="10277420" y="4106295"/>
            <a:chExt cx="1610709" cy="170509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7597F41-7F1B-104E-A95F-BC6D1241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508263" y="4106295"/>
              <a:ext cx="1149021" cy="13257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2622D3-2816-2244-9B09-875BFD78AC58}"/>
                </a:ext>
              </a:extLst>
            </p:cNvPr>
            <p:cNvSpPr txBox="1"/>
            <p:nvPr/>
          </p:nvSpPr>
          <p:spPr>
            <a:xfrm>
              <a:off x="10277420" y="5442058"/>
              <a:ext cx="1610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Segoe UI" panose="020B0502040204020203" pitchFamily="34" charset="0"/>
                  <a:cs typeface="Segoe UI" panose="020B0502040204020203" pitchFamily="34" charset="0"/>
                </a:rPr>
                <a:t>EC2</a:t>
              </a:r>
            </a:p>
          </p:txBody>
        </p:sp>
      </p:grpSp>
      <p:pic>
        <p:nvPicPr>
          <p:cNvPr id="18" name="Picture 2" descr="Deploy ML experiments with MLflow - Azure Machine Learning | Microsoft Docs">
            <a:extLst>
              <a:ext uri="{FF2B5EF4-FFF2-40B4-BE49-F238E27FC236}">
                <a16:creationId xmlns:a16="http://schemas.microsoft.com/office/drawing/2014/main" id="{FB163E71-3E57-5345-81FE-2A7715A58D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2" t="12353" r="17742" b="44235"/>
          <a:stretch/>
        </p:blipFill>
        <p:spPr bwMode="auto">
          <a:xfrm>
            <a:off x="1275644" y="2054772"/>
            <a:ext cx="4880009" cy="232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itHub - tiangolo/fastapi: FastAPI framework, high performance, easy to  learn, fast to code, ready for production">
            <a:extLst>
              <a:ext uri="{FF2B5EF4-FFF2-40B4-BE49-F238E27FC236}">
                <a16:creationId xmlns:a16="http://schemas.microsoft.com/office/drawing/2014/main" id="{9F6C627F-B62A-7240-8318-3F8F197845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08" t="22276" r="8877" b="19363"/>
          <a:stretch/>
        </p:blipFill>
        <p:spPr bwMode="auto">
          <a:xfrm>
            <a:off x="6332948" y="2825227"/>
            <a:ext cx="3396027" cy="96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s FastAPI going to replace Django? | by Malik Albeik | Data Driven  Investor | Medium">
            <a:extLst>
              <a:ext uri="{FF2B5EF4-FFF2-40B4-BE49-F238E27FC236}">
                <a16:creationId xmlns:a16="http://schemas.microsoft.com/office/drawing/2014/main" id="{60E23978-F77F-884F-B9AC-FEAC88D9FE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3" t="15332" r="76838" b="42720"/>
          <a:stretch/>
        </p:blipFill>
        <p:spPr bwMode="auto">
          <a:xfrm>
            <a:off x="4579082" y="3885601"/>
            <a:ext cx="1759308" cy="215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68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63C504-E780-F04F-BA94-1EE8BE6DB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Computer Vision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4C74B4-FBCE-014D-99A1-18BD9593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2541" y="6376546"/>
            <a:ext cx="623182" cy="349626"/>
          </a:xfrm>
        </p:spPr>
        <p:txBody>
          <a:bodyPr/>
          <a:lstStyle/>
          <a:p>
            <a:fld id="{267AD223-47A6-DE44-961B-16919FB079C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2" descr="Image Recognition APIs | AltexSoft">
            <a:extLst>
              <a:ext uri="{FF2B5EF4-FFF2-40B4-BE49-F238E27FC236}">
                <a16:creationId xmlns:a16="http://schemas.microsoft.com/office/drawing/2014/main" id="{B574319B-82E9-A449-9DB0-AA113A9FB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1" r="73933"/>
          <a:stretch/>
        </p:blipFill>
        <p:spPr bwMode="auto">
          <a:xfrm>
            <a:off x="2999624" y="1607946"/>
            <a:ext cx="2845868" cy="453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cognition APIs | AltexSoft">
            <a:extLst>
              <a:ext uri="{FF2B5EF4-FFF2-40B4-BE49-F238E27FC236}">
                <a16:creationId xmlns:a16="http://schemas.microsoft.com/office/drawing/2014/main" id="{94F04191-A981-8040-9B8F-88A8EBEB2C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73" t="18051" r="49632"/>
          <a:stretch/>
        </p:blipFill>
        <p:spPr bwMode="auto">
          <a:xfrm>
            <a:off x="314497" y="1607946"/>
            <a:ext cx="2685127" cy="453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cognition APIs | AltexSoft">
            <a:extLst>
              <a:ext uri="{FF2B5EF4-FFF2-40B4-BE49-F238E27FC236}">
                <a16:creationId xmlns:a16="http://schemas.microsoft.com/office/drawing/2014/main" id="{5CA1889C-C644-F842-92FA-B043384F19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16" t="18052" r="24989" b="14846"/>
          <a:stretch/>
        </p:blipFill>
        <p:spPr bwMode="auto">
          <a:xfrm>
            <a:off x="6225986" y="1571510"/>
            <a:ext cx="2685127" cy="3714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cognition APIs | AltexSoft">
            <a:extLst>
              <a:ext uri="{FF2B5EF4-FFF2-40B4-BE49-F238E27FC236}">
                <a16:creationId xmlns:a16="http://schemas.microsoft.com/office/drawing/2014/main" id="{C3D1B9FF-9F8D-4143-9F2B-07979338A7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7" t="18052" b="14845"/>
          <a:stretch/>
        </p:blipFill>
        <p:spPr bwMode="auto">
          <a:xfrm>
            <a:off x="9291607" y="1571510"/>
            <a:ext cx="2765692" cy="3714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B03FEA8-E6F6-334E-AD3B-8009E0362FCB}"/>
              </a:ext>
            </a:extLst>
          </p:cNvPr>
          <p:cNvGrpSpPr/>
          <p:nvPr/>
        </p:nvGrpSpPr>
        <p:grpSpPr>
          <a:xfrm>
            <a:off x="6473098" y="5266901"/>
            <a:ext cx="5391524" cy="877940"/>
            <a:chOff x="6473098" y="5266901"/>
            <a:chExt cx="5391524" cy="877940"/>
          </a:xfrm>
        </p:grpSpPr>
        <p:pic>
          <p:nvPicPr>
            <p:cNvPr id="9" name="Picture 2" descr="Image Recognition APIs | AltexSoft">
              <a:extLst>
                <a:ext uri="{FF2B5EF4-FFF2-40B4-BE49-F238E27FC236}">
                  <a16:creationId xmlns:a16="http://schemas.microsoft.com/office/drawing/2014/main" id="{3EBF971A-F1F8-A64A-A327-5126C1FE53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07" t="83667" r="375" b="1164"/>
            <a:stretch/>
          </p:blipFill>
          <p:spPr bwMode="auto">
            <a:xfrm>
              <a:off x="6473098" y="5266901"/>
              <a:ext cx="5275060" cy="83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68B7F8-78FD-6941-95D5-FB405C136399}"/>
                </a:ext>
              </a:extLst>
            </p:cNvPr>
            <p:cNvSpPr/>
            <p:nvPr/>
          </p:nvSpPr>
          <p:spPr>
            <a:xfrm>
              <a:off x="10239022" y="5813778"/>
              <a:ext cx="1625600" cy="3310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274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–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DF4AF81D-21B8-1F4D-AECE-15B0660CD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8011" y="1414272"/>
            <a:ext cx="5119471" cy="4791456"/>
          </a:xfrm>
        </p:spPr>
        <p:txBody>
          <a:bodyPr>
            <a:normAutofit/>
          </a:bodyPr>
          <a:lstStyle/>
          <a:p>
            <a:r>
              <a:rPr lang="en-US" sz="2800" b="1" dirty="0"/>
              <a:t>Table Detection in Scanned PDFs</a:t>
            </a:r>
          </a:p>
          <a:p>
            <a:endParaRPr lang="en-US" sz="2800" b="1" dirty="0"/>
          </a:p>
          <a:p>
            <a:r>
              <a:rPr lang="en-US" sz="2800" b="1" dirty="0"/>
              <a:t>Visual Recognition Systems</a:t>
            </a:r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19D04E1-F227-0D4E-9277-6A6B81A29207}"/>
              </a:ext>
            </a:extLst>
          </p:cNvPr>
          <p:cNvGrpSpPr/>
          <p:nvPr/>
        </p:nvGrpSpPr>
        <p:grpSpPr>
          <a:xfrm>
            <a:off x="324329" y="1280704"/>
            <a:ext cx="3890319" cy="3154662"/>
            <a:chOff x="324329" y="1280704"/>
            <a:chExt cx="6771861" cy="5007579"/>
          </a:xfrm>
        </p:grpSpPr>
        <p:pic>
          <p:nvPicPr>
            <p:cNvPr id="3074" name="Picture 2" descr="How to extract data out of a PDF - Datawrapper Academy">
              <a:extLst>
                <a:ext uri="{FF2B5EF4-FFF2-40B4-BE49-F238E27FC236}">
                  <a16:creationId xmlns:a16="http://schemas.microsoft.com/office/drawing/2014/main" id="{12DCEE91-4FEA-DE42-B751-814C6498598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3" t="16064" r="9766" b="10918"/>
            <a:stretch/>
          </p:blipFill>
          <p:spPr bwMode="auto">
            <a:xfrm>
              <a:off x="324329" y="1280704"/>
              <a:ext cx="6771861" cy="50075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A6A223C-7C11-E64C-924D-42D66A23C08A}"/>
                </a:ext>
              </a:extLst>
            </p:cNvPr>
            <p:cNvSpPr/>
            <p:nvPr/>
          </p:nvSpPr>
          <p:spPr>
            <a:xfrm>
              <a:off x="3207026" y="1855305"/>
              <a:ext cx="3776870" cy="4432978"/>
            </a:xfrm>
            <a:prstGeom prst="rect">
              <a:avLst/>
            </a:prstGeom>
            <a:noFill/>
            <a:ln w="76200">
              <a:solidFill>
                <a:srgbClr val="C3092B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948FE87-4C3A-8146-B7AF-8D9F4CFBE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520" y="3829923"/>
            <a:ext cx="4507438" cy="252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0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 – Text Extraction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1E338-05BE-DF4D-A3BB-8AA046E89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6" t="6204" r="4945" b="10034"/>
          <a:stretch/>
        </p:blipFill>
        <p:spPr>
          <a:xfrm>
            <a:off x="324091" y="1574156"/>
            <a:ext cx="4175027" cy="28477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38BB6-BB79-3046-9FF8-458CB007F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9"/>
          <a:stretch/>
        </p:blipFill>
        <p:spPr>
          <a:xfrm>
            <a:off x="6601974" y="1574156"/>
            <a:ext cx="5291618" cy="223895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CDBD272-618A-DE4D-B2B2-8DAFABCB2CFC}"/>
              </a:ext>
            </a:extLst>
          </p:cNvPr>
          <p:cNvSpPr/>
          <p:nvPr/>
        </p:nvSpPr>
        <p:spPr>
          <a:xfrm>
            <a:off x="5044132" y="2344569"/>
            <a:ext cx="788964" cy="61818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2E5608-9C15-AE42-9316-DF8E1A65E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32" y="4517998"/>
            <a:ext cx="3399387" cy="2238954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96590E7D-A4C0-1E40-889C-35CE8F26EC47}"/>
              </a:ext>
            </a:extLst>
          </p:cNvPr>
          <p:cNvSpPr/>
          <p:nvPr/>
        </p:nvSpPr>
        <p:spPr>
          <a:xfrm>
            <a:off x="5431083" y="4856347"/>
            <a:ext cx="788964" cy="61818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C42A43-5D9B-9E44-85E4-67861D3BBEFF}"/>
              </a:ext>
            </a:extLst>
          </p:cNvPr>
          <p:cNvGrpSpPr/>
          <p:nvPr/>
        </p:nvGrpSpPr>
        <p:grpSpPr>
          <a:xfrm>
            <a:off x="6601974" y="3952854"/>
            <a:ext cx="5542038" cy="2238954"/>
            <a:chOff x="6601974" y="3952854"/>
            <a:chExt cx="5542038" cy="223895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8EB31F-9883-FD42-8B2C-5E78DDB0C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8133" b="48741"/>
            <a:stretch/>
          </p:blipFill>
          <p:spPr>
            <a:xfrm>
              <a:off x="6601974" y="3952854"/>
              <a:ext cx="2091866" cy="22389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E172295-21B5-C843-AE30-C7FA0596E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1868"/>
            <a:stretch/>
          </p:blipFill>
          <p:spPr>
            <a:xfrm>
              <a:off x="8762778" y="4021146"/>
              <a:ext cx="3381234" cy="21023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7524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Recognizing Handwriting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C0F56-E339-614D-9B57-F389E3AA09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17" r="37157"/>
          <a:stretch/>
        </p:blipFill>
        <p:spPr>
          <a:xfrm>
            <a:off x="144080" y="2158854"/>
            <a:ext cx="5271725" cy="3230546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A8C677D4-38B2-2E43-88AF-1FCA882473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17" b="20695"/>
          <a:stretch/>
        </p:blipFill>
        <p:spPr>
          <a:xfrm>
            <a:off x="6004287" y="2158854"/>
            <a:ext cx="6043633" cy="34021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2CB0BA9-8EF7-B840-BD46-0B3A85BB5BE9}"/>
              </a:ext>
            </a:extLst>
          </p:cNvPr>
          <p:cNvSpPr/>
          <p:nvPr/>
        </p:nvSpPr>
        <p:spPr>
          <a:xfrm>
            <a:off x="404933" y="6066557"/>
            <a:ext cx="29803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https://github.com/githubharald/SimpleHTR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867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4098" name="Picture 2" descr="Form S-1">
            <a:extLst>
              <a:ext uri="{FF2B5EF4-FFF2-40B4-BE49-F238E27FC236}">
                <a16:creationId xmlns:a16="http://schemas.microsoft.com/office/drawing/2014/main" id="{64561FD0-3FF3-7D4D-9E44-B49E9CE0C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64" y="1626355"/>
            <a:ext cx="2952985" cy="382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-1">
            <a:extLst>
              <a:ext uri="{FF2B5EF4-FFF2-40B4-BE49-F238E27FC236}">
                <a16:creationId xmlns:a16="http://schemas.microsoft.com/office/drawing/2014/main" id="{F386D419-D745-734A-B79E-136CA78F6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191" y="1626356"/>
            <a:ext cx="2933526" cy="382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7B1BBF33-F992-C24C-8239-C275246761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90" b="4577"/>
          <a:stretch/>
        </p:blipFill>
        <p:spPr>
          <a:xfrm>
            <a:off x="4596063" y="1626357"/>
            <a:ext cx="3068053" cy="382057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DDBBC6-9ADE-7D43-A516-14DF0C9BA822}"/>
              </a:ext>
            </a:extLst>
          </p:cNvPr>
          <p:cNvSpPr/>
          <p:nvPr/>
        </p:nvSpPr>
        <p:spPr>
          <a:xfrm>
            <a:off x="5324270" y="5526894"/>
            <a:ext cx="15753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Form 10K</a:t>
            </a:r>
            <a:endParaRPr lang="en-US" sz="24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E8026C-6871-FB42-AD21-727E82384A80}"/>
              </a:ext>
            </a:extLst>
          </p:cNvPr>
          <p:cNvSpPr/>
          <p:nvPr/>
        </p:nvSpPr>
        <p:spPr>
          <a:xfrm>
            <a:off x="558983" y="5526895"/>
            <a:ext cx="3215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Common Stock Form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3B2517-EE39-BF48-B264-8488337406FB}"/>
              </a:ext>
            </a:extLst>
          </p:cNvPr>
          <p:cNvSpPr/>
          <p:nvPr/>
        </p:nvSpPr>
        <p:spPr>
          <a:xfrm>
            <a:off x="8448981" y="5526896"/>
            <a:ext cx="3215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Common Stock 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3922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AEAC6-A359-6442-9E19-8131772F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Pose Estimation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EFE131-3247-DA4A-A543-C22EFEB5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050" name="Picture 2" descr="Nvision">
            <a:extLst>
              <a:ext uri="{FF2B5EF4-FFF2-40B4-BE49-F238E27FC236}">
                <a16:creationId xmlns:a16="http://schemas.microsoft.com/office/drawing/2014/main" id="{D384AB9F-964C-C04A-BF2F-0268817A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710" y="1564726"/>
            <a:ext cx="7674304" cy="446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1381F27-4306-FF45-99CE-A6143899EFF4}"/>
              </a:ext>
            </a:extLst>
          </p:cNvPr>
          <p:cNvSpPr/>
          <p:nvPr/>
        </p:nvSpPr>
        <p:spPr>
          <a:xfrm>
            <a:off x="2920265" y="6025416"/>
            <a:ext cx="739038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hlinkClick r:id="rId3"/>
              </a:rPr>
              <a:t>https://colab.research.google.com/github/tugstugi/dl-colab-notebooks/blob/master/notebooks/OpenPose.ipynb</a:t>
            </a:r>
            <a:r>
              <a:rPr lang="en-US" sz="1100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6186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80611-DE60-4C44-873F-247999B44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Facial &amp; Mood Recognition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446D69-470E-5E4F-BFAC-BCEFCE062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7" name="Picture 6" descr="Two people wearing glasses&#10;&#10;Description automatically generated with low confidence">
            <a:extLst>
              <a:ext uri="{FF2B5EF4-FFF2-40B4-BE49-F238E27FC236}">
                <a16:creationId xmlns:a16="http://schemas.microsoft.com/office/drawing/2014/main" id="{1BA794A8-8224-894F-ACBE-1B6F5BE52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269" y="1805651"/>
            <a:ext cx="5988130" cy="39920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17D323-7FE4-3E43-862D-DFD37901CD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2" t="25169" r="22734" b="5581"/>
          <a:stretch/>
        </p:blipFill>
        <p:spPr>
          <a:xfrm>
            <a:off x="6782765" y="1805650"/>
            <a:ext cx="5294890" cy="399208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C33026-F57B-CE4C-A8CC-5A8E1D239415}"/>
              </a:ext>
            </a:extLst>
          </p:cNvPr>
          <p:cNvSpPr/>
          <p:nvPr/>
        </p:nvSpPr>
        <p:spPr>
          <a:xfrm>
            <a:off x="411947" y="5947859"/>
            <a:ext cx="30684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https://github.com/ageitgey/face_recognition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788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65BE-09E5-904D-896D-82003F0E1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C5516C-EEC6-9149-85B9-BEA7677BF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6D997ECE-5B05-A24D-91BF-4572671F6B1C}"/>
              </a:ext>
            </a:extLst>
          </p:cNvPr>
          <p:cNvSpPr txBox="1">
            <a:spLocks/>
          </p:cNvSpPr>
          <p:nvPr/>
        </p:nvSpPr>
        <p:spPr>
          <a:xfrm>
            <a:off x="0" y="1763793"/>
            <a:ext cx="6400800" cy="4504271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ystem Font Regular"/>
              <a:buChar char="▸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E31837"/>
              </a:buClr>
              <a:buFont typeface="System Font Regular"/>
              <a:buChar char="–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E31837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>
              <a:latin typeface="+mn-lt"/>
            </a:endParaRPr>
          </a:p>
          <a:p>
            <a:pPr lvl="1">
              <a:lnSpc>
                <a:spcPct val="150000"/>
              </a:lnSpc>
            </a:pPr>
            <a:r>
              <a:rPr lang="en-US" sz="2400" dirty="0"/>
              <a:t>Research Scientist at Mayo Clinic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+mn-lt"/>
              </a:rPr>
              <a:t>PhD in Biochemistry/Bioinformatics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+mn-lt"/>
              </a:rPr>
              <a:t>Data Management Consulting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+mn-lt"/>
              </a:rPr>
              <a:t>Fintech Software Development 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+mn-lt"/>
              </a:rPr>
              <a:t>Machine Learning Consulting for Pharmaceutical/Vaccine Development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2A5700-7794-0F49-B3D3-365082E7C486}"/>
              </a:ext>
            </a:extLst>
          </p:cNvPr>
          <p:cNvGrpSpPr/>
          <p:nvPr/>
        </p:nvGrpSpPr>
        <p:grpSpPr>
          <a:xfrm>
            <a:off x="5960404" y="1613295"/>
            <a:ext cx="5789227" cy="4437548"/>
            <a:chOff x="5960404" y="1613295"/>
            <a:chExt cx="5789227" cy="4437548"/>
          </a:xfrm>
        </p:grpSpPr>
        <p:pic>
          <p:nvPicPr>
            <p:cNvPr id="15" name="Picture 14" descr="A close-up of a motherboard&#10;&#10;Description automatically generated with low confidence">
              <a:extLst>
                <a:ext uri="{FF2B5EF4-FFF2-40B4-BE49-F238E27FC236}">
                  <a16:creationId xmlns:a16="http://schemas.microsoft.com/office/drawing/2014/main" id="{B28698DF-B949-BE48-AB4C-EF60F48A8A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0404" y="1613295"/>
              <a:ext cx="3408684" cy="2006506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337AD68-7490-254E-921C-77308C5E5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2990" y="3342670"/>
              <a:ext cx="2746641" cy="2708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37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Estimation &amp; Object Tracking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9" name="Online Media 8" descr="Demo of vehicle tracking and speed estimation at the 2nd AI City Challenge Workshop in CVPR 2018">
            <a:hlinkClick r:id="" action="ppaction://media"/>
            <a:extLst>
              <a:ext uri="{FF2B5EF4-FFF2-40B4-BE49-F238E27FC236}">
                <a16:creationId xmlns:a16="http://schemas.microsoft.com/office/drawing/2014/main" id="{93CBBB5B-E73C-424C-A65B-09C86CBF939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3"/>
          <a:srcRect l="3234" t="12593" r="6092" b="4093"/>
          <a:stretch/>
        </p:blipFill>
        <p:spPr>
          <a:xfrm>
            <a:off x="1282262" y="1408386"/>
            <a:ext cx="9942786" cy="496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7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1B714F9-04BC-DF4A-94C0-E4E1066C71BE}"/>
              </a:ext>
            </a:extLst>
          </p:cNvPr>
          <p:cNvSpPr/>
          <p:nvPr/>
        </p:nvSpPr>
        <p:spPr>
          <a:xfrm>
            <a:off x="0" y="6195751"/>
            <a:ext cx="979424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2"/>
              </a:rPr>
              <a:t>https://machinelearningmastery.com/how-to-develop-a-pix2pix-gan-for-image-to-image-translation/</a:t>
            </a:r>
            <a:r>
              <a:rPr lang="en-US" sz="1050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11ED86-7F63-984C-AD04-35AA7E222F56}"/>
              </a:ext>
            </a:extLst>
          </p:cNvPr>
          <p:cNvSpPr txBox="1">
            <a:spLocks/>
          </p:cNvSpPr>
          <p:nvPr/>
        </p:nvSpPr>
        <p:spPr>
          <a:xfrm>
            <a:off x="324091" y="119991"/>
            <a:ext cx="11749631" cy="981684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latin typeface="+mn-lt"/>
              </a:rPr>
              <a:t>Pix2Pix Generative Adversarial Network (GAN)</a:t>
            </a:r>
            <a:endParaRPr lang="en-US" sz="4800" b="1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7C6018-49D3-D24D-BF1E-866F11BCA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440"/>
          <a:stretch/>
        </p:blipFill>
        <p:spPr>
          <a:xfrm>
            <a:off x="1148392" y="1543168"/>
            <a:ext cx="4608327" cy="22095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CE3511-64A1-5344-8075-F0B49A33BE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440"/>
          <a:stretch/>
        </p:blipFill>
        <p:spPr>
          <a:xfrm>
            <a:off x="1167220" y="3675496"/>
            <a:ext cx="4608328" cy="2209567"/>
          </a:xfrm>
          <a:prstGeom prst="rect">
            <a:avLst/>
          </a:prstGeom>
        </p:spPr>
      </p:pic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51E539CA-02A9-A447-925D-DE5C3065E6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04" r="2536"/>
          <a:stretch/>
        </p:blipFill>
        <p:spPr>
          <a:xfrm>
            <a:off x="827938" y="2303813"/>
            <a:ext cx="5152789" cy="2992438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1ABEFDEE-25C0-A14B-92FC-6925AFB12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669" y="6457361"/>
            <a:ext cx="732269" cy="365125"/>
          </a:xfrm>
        </p:spPr>
        <p:txBody>
          <a:bodyPr/>
          <a:lstStyle/>
          <a:p>
            <a:fld id="{267AD223-47A6-DE44-961B-16919FB079C2}" type="slidenum">
              <a:rPr lang="en-US" sz="1100" smtClean="0"/>
              <a:pPr/>
              <a:t>31</a:t>
            </a:fld>
            <a:endParaRPr lang="en-US" sz="11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30F77E9-FEC0-644F-A8B2-FCF729B12241}"/>
              </a:ext>
            </a:extLst>
          </p:cNvPr>
          <p:cNvGrpSpPr/>
          <p:nvPr/>
        </p:nvGrpSpPr>
        <p:grpSpPr>
          <a:xfrm>
            <a:off x="6524978" y="1235789"/>
            <a:ext cx="5044264" cy="4594837"/>
            <a:chOff x="6524978" y="1235789"/>
            <a:chExt cx="5044264" cy="459483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978097-82AF-F64E-906D-2007EBA738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106" t="1" b="1171"/>
            <a:stretch/>
          </p:blipFill>
          <p:spPr>
            <a:xfrm>
              <a:off x="6524978" y="1235789"/>
              <a:ext cx="5044264" cy="4594837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7C0C51B-FA4B-1E4C-9FA2-2B8194BCBE3C}"/>
                </a:ext>
              </a:extLst>
            </p:cNvPr>
            <p:cNvSpPr/>
            <p:nvPr/>
          </p:nvSpPr>
          <p:spPr>
            <a:xfrm>
              <a:off x="7823201" y="3675496"/>
              <a:ext cx="2054578" cy="230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C59E3F3-9E9C-2E4F-B71E-9C199561E6B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82" t="1927" b="6822"/>
          <a:stretch/>
        </p:blipFill>
        <p:spPr>
          <a:xfrm>
            <a:off x="6621634" y="2131704"/>
            <a:ext cx="4947608" cy="30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0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8D84F-E2D5-B541-9A55-A511ABB00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Resolution Enhancement/Upscaling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84BCB8-1E9C-604C-B262-C38893B2F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2F6A60-B45A-E540-8D1C-46B03E7D26B4}"/>
              </a:ext>
            </a:extLst>
          </p:cNvPr>
          <p:cNvSpPr/>
          <p:nvPr/>
        </p:nvSpPr>
        <p:spPr>
          <a:xfrm>
            <a:off x="324329" y="5744465"/>
            <a:ext cx="32255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2"/>
              </a:rPr>
              <a:t>https://idealo.github.io/image-super-resolution/</a:t>
            </a:r>
            <a:r>
              <a:rPr lang="en-US" sz="1100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8F8540-FF9D-C24C-99E9-14DB5B6CCC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423"/>
          <a:stretch/>
        </p:blipFill>
        <p:spPr bwMode="auto">
          <a:xfrm>
            <a:off x="5849349" y="2343090"/>
            <a:ext cx="6217158" cy="247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FF929B-1883-3D4E-B2BF-942A4BC605F6}"/>
              </a:ext>
            </a:extLst>
          </p:cNvPr>
          <p:cNvSpPr/>
          <p:nvPr/>
        </p:nvSpPr>
        <p:spPr>
          <a:xfrm>
            <a:off x="3549892" y="5744465"/>
            <a:ext cx="3041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4"/>
              </a:rPr>
              <a:t>https://github.com/alexjc/neural-enhance</a:t>
            </a:r>
            <a:r>
              <a:rPr lang="en-US" sz="1200" dirty="0"/>
              <a:t>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99359F6-0EB9-F044-B389-99F1FED6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29" y="1941538"/>
            <a:ext cx="5254668" cy="288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88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C5CE66-1023-D249-B2CD-F3CE50BAB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512382"/>
            <a:ext cx="6834504" cy="501630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Text Prompt: </a:t>
            </a:r>
            <a:r>
              <a:rPr lang="en-US" dirty="0"/>
              <a:t>An armchair in the shape of an avocado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Image Generation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 descr="A picture containing green, yellow, grass, indoor&#10;&#10;Description automatically generated">
            <a:extLst>
              <a:ext uri="{FF2B5EF4-FFF2-40B4-BE49-F238E27FC236}">
                <a16:creationId xmlns:a16="http://schemas.microsoft.com/office/drawing/2014/main" id="{BC4DEB77-F938-9A4D-B67D-489162604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02" y="2144110"/>
            <a:ext cx="6337002" cy="383208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97080314-1D8A-5E4F-ACA5-F3765CE52AF4}"/>
              </a:ext>
            </a:extLst>
          </p:cNvPr>
          <p:cNvGrpSpPr/>
          <p:nvPr/>
        </p:nvGrpSpPr>
        <p:grpSpPr>
          <a:xfrm>
            <a:off x="7363538" y="1392530"/>
            <a:ext cx="4053293" cy="4845274"/>
            <a:chOff x="7279795" y="1139955"/>
            <a:chExt cx="4678525" cy="5436567"/>
          </a:xfrm>
        </p:grpSpPr>
        <p:pic>
          <p:nvPicPr>
            <p:cNvPr id="8" name="taming3d" descr="taming3d">
              <a:hlinkClick r:id="" action="ppaction://media"/>
              <a:extLst>
                <a:ext uri="{FF2B5EF4-FFF2-40B4-BE49-F238E27FC236}">
                  <a16:creationId xmlns:a16="http://schemas.microsoft.com/office/drawing/2014/main" id="{6C3B49D8-6832-614B-8571-5393D128A6DD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6"/>
            <a:srcRect l="12723" t="13068" r="15326" b="12856"/>
            <a:stretch/>
          </p:blipFill>
          <p:spPr>
            <a:xfrm>
              <a:off x="7279795" y="1139955"/>
              <a:ext cx="4678525" cy="481668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1A871D9-F95D-ED4A-808D-B6A72C121160}"/>
                </a:ext>
              </a:extLst>
            </p:cNvPr>
            <p:cNvSpPr/>
            <p:nvPr/>
          </p:nvSpPr>
          <p:spPr>
            <a:xfrm>
              <a:off x="7279795" y="6282986"/>
              <a:ext cx="3669456" cy="293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100" dirty="0">
                  <a:hlinkClick r:id="rId7"/>
                </a:rPr>
                <a:t>https://compvis.github.io/taming-transformers/</a:t>
              </a:r>
              <a:r>
                <a:rPr lang="en-US" sz="1100" dirty="0"/>
                <a:t> 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78DB5B0-8790-AB4F-8D57-F07BF80CE740}"/>
              </a:ext>
            </a:extLst>
          </p:cNvPr>
          <p:cNvSpPr/>
          <p:nvPr/>
        </p:nvSpPr>
        <p:spPr>
          <a:xfrm>
            <a:off x="280356" y="6141060"/>
            <a:ext cx="22829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rgbClr val="C00000"/>
                </a:solidFill>
                <a:hlinkClick r:id="rId8"/>
              </a:rPr>
              <a:t>https://openai.com</a:t>
            </a:r>
            <a:r>
              <a:rPr lang="en-US" sz="1200" dirty="0">
                <a:solidFill>
                  <a:srgbClr val="C00000"/>
                </a:solidFill>
                <a:hlinkClick r:id="rId8"/>
              </a:rPr>
              <a:t>/blog/dall-e/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881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9A1538-CDB3-B944-AC52-30222AFF5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725" y="1289956"/>
            <a:ext cx="4604524" cy="4429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C1362-A95B-9844-8419-D73D794C6BB5}"/>
              </a:ext>
            </a:extLst>
          </p:cNvPr>
          <p:cNvSpPr txBox="1"/>
          <p:nvPr/>
        </p:nvSpPr>
        <p:spPr>
          <a:xfrm>
            <a:off x="324329" y="5902143"/>
            <a:ext cx="59951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https://www.nature.com/articles/s41377-019-0129-y</a:t>
            </a:r>
            <a:endParaRPr lang="en-US" sz="1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2A3CC1-97BA-C24E-AFBC-EDFD0FEC5B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91" t="55431" b="-1"/>
          <a:stretch/>
        </p:blipFill>
        <p:spPr>
          <a:xfrm>
            <a:off x="7382945" y="4362514"/>
            <a:ext cx="4771595" cy="1995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18DD83-9C90-1B47-9DEF-A32BDDA122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92" t="5221" r="-1" b="46917"/>
          <a:stretch/>
        </p:blipFill>
        <p:spPr>
          <a:xfrm>
            <a:off x="7432720" y="1615479"/>
            <a:ext cx="4721820" cy="2120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85149E-D7F3-D943-B5D1-B314FF31D9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336" r="73297" b="44763"/>
          <a:stretch/>
        </p:blipFill>
        <p:spPr>
          <a:xfrm>
            <a:off x="5015142" y="1678815"/>
            <a:ext cx="1808752" cy="19890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DE8557-B4DB-5148-AE3E-A414ED6BA5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36" r="77016"/>
          <a:stretch/>
        </p:blipFill>
        <p:spPr>
          <a:xfrm>
            <a:off x="4957865" y="3746415"/>
            <a:ext cx="1716844" cy="2294228"/>
          </a:xfrm>
          <a:prstGeom prst="rect">
            <a:avLst/>
          </a:prstGeom>
        </p:spPr>
      </p:pic>
      <p:sp>
        <p:nvSpPr>
          <p:cNvPr id="12" name="Arrow: Right 17">
            <a:extLst>
              <a:ext uri="{FF2B5EF4-FFF2-40B4-BE49-F238E27FC236}">
                <a16:creationId xmlns:a16="http://schemas.microsoft.com/office/drawing/2014/main" id="{ACF24E3E-9DED-B14F-B56C-CA455FD42A48}"/>
              </a:ext>
            </a:extLst>
          </p:cNvPr>
          <p:cNvSpPr/>
          <p:nvPr/>
        </p:nvSpPr>
        <p:spPr>
          <a:xfrm>
            <a:off x="6893643" y="2680678"/>
            <a:ext cx="318516" cy="2388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9">
            <a:extLst>
              <a:ext uri="{FF2B5EF4-FFF2-40B4-BE49-F238E27FC236}">
                <a16:creationId xmlns:a16="http://schemas.microsoft.com/office/drawing/2014/main" id="{10211E7F-3FF4-554E-B05B-D073EE7E4550}"/>
              </a:ext>
            </a:extLst>
          </p:cNvPr>
          <p:cNvSpPr/>
          <p:nvPr/>
        </p:nvSpPr>
        <p:spPr>
          <a:xfrm>
            <a:off x="6814116" y="4940199"/>
            <a:ext cx="318516" cy="2388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2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Healthcare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19" name="Picture 2" descr="AAMAS 2019 - Home">
            <a:extLst>
              <a:ext uri="{FF2B5EF4-FFF2-40B4-BE49-F238E27FC236}">
                <a16:creationId xmlns:a16="http://schemas.microsoft.com/office/drawing/2014/main" id="{78E067CF-6165-844C-A952-C96FDC3DC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96" y="1302840"/>
            <a:ext cx="2982250" cy="71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C064731-7DB7-7741-BBD5-55B77267B6F1}"/>
              </a:ext>
            </a:extLst>
          </p:cNvPr>
          <p:cNvSpPr txBox="1"/>
          <p:nvPr/>
        </p:nvSpPr>
        <p:spPr>
          <a:xfrm>
            <a:off x="3898950" y="6159622"/>
            <a:ext cx="36474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https://msystems.asm.org/content/5/1/e00840-19</a:t>
            </a:r>
            <a:endParaRPr 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19C868-8C3A-944B-8C65-415520B90BD4}"/>
              </a:ext>
            </a:extLst>
          </p:cNvPr>
          <p:cNvSpPr txBox="1"/>
          <p:nvPr/>
        </p:nvSpPr>
        <p:spPr>
          <a:xfrm>
            <a:off x="435018" y="6190357"/>
            <a:ext cx="3369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https://www.nature.com/articles/s41586-019-1799-6</a:t>
            </a:r>
            <a:endParaRPr lang="en-US" sz="105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5C5B2AB-425E-B54B-A973-516A6905B5F3}"/>
              </a:ext>
            </a:extLst>
          </p:cNvPr>
          <p:cNvSpPr txBox="1"/>
          <p:nvPr/>
        </p:nvSpPr>
        <p:spPr>
          <a:xfrm>
            <a:off x="435018" y="6436621"/>
            <a:ext cx="53772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http://biostat.mc.vanderbilt.edu/wiki/pub/Main/CourseDSI5640/ai_mammography.pdf</a:t>
            </a:r>
            <a:endParaRPr lang="en-US" sz="1050" dirty="0"/>
          </a:p>
        </p:txBody>
      </p:sp>
      <p:pic>
        <p:nvPicPr>
          <p:cNvPr id="23" name="Picture 2" descr="New Google AI can detect lung cancer in CT scans - SiliconANGLE">
            <a:extLst>
              <a:ext uri="{FF2B5EF4-FFF2-40B4-BE49-F238E27FC236}">
                <a16:creationId xmlns:a16="http://schemas.microsoft.com/office/drawing/2014/main" id="{7AE92C0F-1A89-FE4F-AD6B-A06082531956}"/>
              </a:ext>
            </a:extLst>
          </p:cNvPr>
          <p:cNvPicPr preferRelativeResize="0">
            <a:picLocks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87" y="2104125"/>
            <a:ext cx="5637264" cy="386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98AF73-4187-C940-83DA-C6CB1EFEEB62}"/>
              </a:ext>
            </a:extLst>
          </p:cNvPr>
          <p:cNvSpPr/>
          <p:nvPr/>
        </p:nvSpPr>
        <p:spPr>
          <a:xfrm>
            <a:off x="6169184" y="1948175"/>
            <a:ext cx="56372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</a:rPr>
              <a:t>DeepMind’s Machine Learning Algorithm is capable of surpassing human doctors and radiology experts in lung cancer prediction.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22222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</a:rPr>
              <a:t>The AI achieved 5.7% /1.2% (USA / UK) less false positives and 9.4% / 2.7% less false negatives across more than 30,000 samples. </a:t>
            </a:r>
          </a:p>
          <a:p>
            <a:pPr marL="342900" indent="-342900">
              <a:buFont typeface="+mj-lt"/>
              <a:buAutoNum type="arabicPeriod"/>
            </a:pPr>
            <a:endParaRPr lang="en-US" b="1" dirty="0">
              <a:solidFill>
                <a:srgbClr val="22222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solidFill>
                  <a:srgbClr val="222222"/>
                </a:solidFill>
              </a:rPr>
              <a:t>DeepMind’s Neural Networks were also more accurate than six independent radiologists by an absolute margin of 11.5% in detecting breast cancer.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15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CV + NLP = Automated Graph Summarization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2FE8DE6-7E87-4049-B62C-178145ADAE22}"/>
              </a:ext>
            </a:extLst>
          </p:cNvPr>
          <p:cNvSpPr/>
          <p:nvPr/>
        </p:nvSpPr>
        <p:spPr>
          <a:xfrm>
            <a:off x="1061997" y="6205702"/>
            <a:ext cx="244810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https://</a:t>
            </a:r>
            <a:r>
              <a:rPr lang="en-US" sz="1100" dirty="0" err="1">
                <a:solidFill>
                  <a:schemeClr val="accent6"/>
                </a:solidFill>
              </a:rPr>
              <a:t>arxiv.org</a:t>
            </a:r>
            <a:r>
              <a:rPr lang="en-US" sz="1100" dirty="0">
                <a:solidFill>
                  <a:schemeClr val="accent6"/>
                </a:solidFill>
              </a:rPr>
              <a:t>/pdf/1812.10636.pdf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0132E4-47D4-6D4F-8678-006ED80BCF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18" t="10139" r="3324" b="4919"/>
          <a:stretch/>
        </p:blipFill>
        <p:spPr>
          <a:xfrm>
            <a:off x="336330" y="1765738"/>
            <a:ext cx="4288221" cy="3678621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47DD6EA-BFA1-7846-BE01-DF112B5025E3}"/>
              </a:ext>
            </a:extLst>
          </p:cNvPr>
          <p:cNvGrpSpPr/>
          <p:nvPr/>
        </p:nvGrpSpPr>
        <p:grpSpPr>
          <a:xfrm>
            <a:off x="4929351" y="1650044"/>
            <a:ext cx="6752853" cy="3190092"/>
            <a:chOff x="4929351" y="1650044"/>
            <a:chExt cx="6752853" cy="319009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ECD51-A488-4F48-8808-5F33BDC6A836}"/>
                </a:ext>
              </a:extLst>
            </p:cNvPr>
            <p:cNvSpPr/>
            <p:nvPr/>
          </p:nvSpPr>
          <p:spPr>
            <a:xfrm>
              <a:off x="6020350" y="3085810"/>
              <a:ext cx="5661854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The horizontal bar graph depicts 'Favorite Genre of Movie'. The graph is plot between 'Number of people (X 100)' x-axis over 'Movie Genres' y-axis. The Number of people (X 100) for the corresponding Movie Genres are Action = 1896, Comedy = 3187, Crime = 2393, Romance = 1300, </a:t>
              </a:r>
              <a:r>
                <a:rPr lang="en-US" dirty="0" err="1"/>
                <a:t>Scifi</a:t>
              </a:r>
              <a:r>
                <a:rPr lang="en-US" dirty="0"/>
                <a:t> = 3187. (All Values estimated)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DF6CFEB-70B2-5A41-974B-4C7DA5501F1A}"/>
                </a:ext>
              </a:extLst>
            </p:cNvPr>
            <p:cNvGrpSpPr/>
            <p:nvPr/>
          </p:nvGrpSpPr>
          <p:grpSpPr>
            <a:xfrm>
              <a:off x="4929351" y="1650044"/>
              <a:ext cx="4691728" cy="1978077"/>
              <a:chOff x="4929351" y="1650044"/>
              <a:chExt cx="4691728" cy="1978077"/>
            </a:xfrm>
          </p:grpSpPr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92872C08-465B-C949-A74B-36AB02734C0B}"/>
                  </a:ext>
                </a:extLst>
              </p:cNvPr>
              <p:cNvSpPr/>
              <p:nvPr/>
            </p:nvSpPr>
            <p:spPr>
              <a:xfrm>
                <a:off x="4929351" y="3099976"/>
                <a:ext cx="786199" cy="528145"/>
              </a:xfrm>
              <a:prstGeom prst="rightArrow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0"/>
                  <a:solidFill>
                    <a:sysClr val="windowText" lastClr="0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15C7B80-A313-9644-BAE8-E483F3232ED4}"/>
                  </a:ext>
                </a:extLst>
              </p:cNvPr>
              <p:cNvSpPr/>
              <p:nvPr/>
            </p:nvSpPr>
            <p:spPr>
              <a:xfrm>
                <a:off x="6020350" y="1650044"/>
                <a:ext cx="32522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Type of Chart: </a:t>
                </a:r>
                <a:r>
                  <a:rPr lang="en-US" dirty="0"/>
                  <a:t>horizontal bar 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D4307FA-D0C3-9D49-8832-00F864C6CFA3}"/>
                  </a:ext>
                </a:extLst>
              </p:cNvPr>
              <p:cNvSpPr/>
              <p:nvPr/>
            </p:nvSpPr>
            <p:spPr>
              <a:xfrm>
                <a:off x="6020350" y="2061781"/>
                <a:ext cx="3140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X Axis: </a:t>
                </a:r>
                <a:r>
                  <a:rPr lang="en-US" dirty="0"/>
                  <a:t>Favorite Movie Genre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C6BC580-2C26-4C4C-883B-75EED5CEF466}"/>
                  </a:ext>
                </a:extLst>
              </p:cNvPr>
              <p:cNvSpPr/>
              <p:nvPr/>
            </p:nvSpPr>
            <p:spPr>
              <a:xfrm>
                <a:off x="6020350" y="2511530"/>
                <a:ext cx="36007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Y Axis: </a:t>
                </a:r>
                <a:r>
                  <a:rPr lang="en-US" dirty="0"/>
                  <a:t>Number of People (X 100)</a:t>
                </a:r>
              </a:p>
            </p:txBody>
          </p:sp>
        </p:grpSp>
      </p:grpSp>
      <p:sp>
        <p:nvSpPr>
          <p:cNvPr id="14" name="Right Arrow 13">
            <a:extLst>
              <a:ext uri="{FF2B5EF4-FFF2-40B4-BE49-F238E27FC236}">
                <a16:creationId xmlns:a16="http://schemas.microsoft.com/office/drawing/2014/main" id="{62D3E541-3B9E-F34A-B330-8DEDB6E15E55}"/>
              </a:ext>
            </a:extLst>
          </p:cNvPr>
          <p:cNvSpPr/>
          <p:nvPr/>
        </p:nvSpPr>
        <p:spPr>
          <a:xfrm rot="5400000">
            <a:off x="7857049" y="5003025"/>
            <a:ext cx="606772" cy="528145"/>
          </a:xfrm>
          <a:prstGeom prst="rightArrow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86C0F4-1E40-FB49-B543-3A9283D9F066}"/>
              </a:ext>
            </a:extLst>
          </p:cNvPr>
          <p:cNvSpPr/>
          <p:nvPr/>
        </p:nvSpPr>
        <p:spPr>
          <a:xfrm>
            <a:off x="5715550" y="5606322"/>
            <a:ext cx="51406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Robotic Process Automation?</a:t>
            </a:r>
            <a:endParaRPr lang="en-US" sz="2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67612D-6320-9243-865F-BB259DFD7B2C}"/>
              </a:ext>
            </a:extLst>
          </p:cNvPr>
          <p:cNvGrpSpPr/>
          <p:nvPr/>
        </p:nvGrpSpPr>
        <p:grpSpPr>
          <a:xfrm>
            <a:off x="336330" y="1765738"/>
            <a:ext cx="3447394" cy="3628178"/>
            <a:chOff x="336330" y="1765738"/>
            <a:chExt cx="3447394" cy="36281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02C4AFB-795A-E24C-AB6E-1A3A0E247489}"/>
                </a:ext>
              </a:extLst>
            </p:cNvPr>
            <p:cNvSpPr/>
            <p:nvPr/>
          </p:nvSpPr>
          <p:spPr>
            <a:xfrm>
              <a:off x="2091559" y="1765738"/>
              <a:ext cx="1618593" cy="253638"/>
            </a:xfrm>
            <a:prstGeom prst="rect">
              <a:avLst/>
            </a:prstGeom>
            <a:noFill/>
            <a:ln w="57150">
              <a:solidFill>
                <a:srgbClr val="E21D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3291BC-737E-0643-9DB2-65F8399A1EC0}"/>
                </a:ext>
              </a:extLst>
            </p:cNvPr>
            <p:cNvSpPr/>
            <p:nvPr/>
          </p:nvSpPr>
          <p:spPr>
            <a:xfrm>
              <a:off x="2017986" y="5140278"/>
              <a:ext cx="1765738" cy="253638"/>
            </a:xfrm>
            <a:prstGeom prst="rect">
              <a:avLst/>
            </a:prstGeom>
            <a:noFill/>
            <a:ln w="57150">
              <a:solidFill>
                <a:srgbClr val="E21D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C4305A9-2CDE-A548-95A7-F0DE6747DCD8}"/>
                </a:ext>
              </a:extLst>
            </p:cNvPr>
            <p:cNvSpPr/>
            <p:nvPr/>
          </p:nvSpPr>
          <p:spPr>
            <a:xfrm>
              <a:off x="336330" y="2880862"/>
              <a:ext cx="380131" cy="1140374"/>
            </a:xfrm>
            <a:prstGeom prst="rect">
              <a:avLst/>
            </a:prstGeom>
            <a:noFill/>
            <a:ln w="57150">
              <a:solidFill>
                <a:srgbClr val="E21D38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7799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+ CV + Hand drawn Images </a:t>
            </a:r>
            <a:r>
              <a:rPr lang="en-US" dirty="0">
                <a:sym typeface="Wingdings" pitchFamily="2" charset="2"/>
              </a:rPr>
              <a:t>= Website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5205-E355-404C-8F3E-D6831491A9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2" t="19860" r="66985" b="14550"/>
          <a:stretch/>
        </p:blipFill>
        <p:spPr>
          <a:xfrm>
            <a:off x="115615" y="2453859"/>
            <a:ext cx="2972152" cy="2479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83620-06CC-364D-B7F4-DB0398621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65" t="19860" r="34011" b="14550"/>
          <a:stretch/>
        </p:blipFill>
        <p:spPr>
          <a:xfrm>
            <a:off x="2998038" y="2453859"/>
            <a:ext cx="2972152" cy="2479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87A51A-B9B0-F940-93C1-910BEC55F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240" t="9391"/>
          <a:stretch/>
        </p:blipFill>
        <p:spPr>
          <a:xfrm>
            <a:off x="9240135" y="2206233"/>
            <a:ext cx="2836250" cy="316523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66C467-03E7-164F-96B6-6BA8F04D104B}"/>
              </a:ext>
            </a:extLst>
          </p:cNvPr>
          <p:cNvSpPr/>
          <p:nvPr/>
        </p:nvSpPr>
        <p:spPr>
          <a:xfrm>
            <a:off x="690464" y="6461010"/>
            <a:ext cx="39657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</a:rPr>
              <a:t>https://</a:t>
            </a:r>
            <a:r>
              <a:rPr lang="en-US" sz="1200" dirty="0" err="1">
                <a:solidFill>
                  <a:schemeClr val="accent6"/>
                </a:solidFill>
              </a:rPr>
              <a:t>www.microsoft.com</a:t>
            </a:r>
            <a:r>
              <a:rPr lang="en-US" sz="1200" dirty="0">
                <a:solidFill>
                  <a:schemeClr val="accent6"/>
                </a:solidFill>
              </a:rPr>
              <a:t>/</a:t>
            </a:r>
            <a:r>
              <a:rPr lang="en-US" sz="1200" dirty="0" err="1">
                <a:solidFill>
                  <a:schemeClr val="accent6"/>
                </a:solidFill>
              </a:rPr>
              <a:t>en</a:t>
            </a:r>
            <a:r>
              <a:rPr lang="en-US" sz="1200" dirty="0">
                <a:solidFill>
                  <a:schemeClr val="accent6"/>
                </a:solidFill>
              </a:rPr>
              <a:t>-us/ai/ai-lab-sketch2code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3AC5BF-6414-3C40-82EF-57EBF8358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742"/>
          <a:stretch/>
        </p:blipFill>
        <p:spPr>
          <a:xfrm>
            <a:off x="6096000" y="2206233"/>
            <a:ext cx="3082457" cy="297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78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FBB8-71D9-6442-8C7F-6062913A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Vision Going Mobile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73398-E092-7944-ACFC-D657FBAF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BF18155-6451-CA49-97E0-BEC1725EE3FD}"/>
              </a:ext>
            </a:extLst>
          </p:cNvPr>
          <p:cNvGrpSpPr/>
          <p:nvPr/>
        </p:nvGrpSpPr>
        <p:grpSpPr>
          <a:xfrm>
            <a:off x="191911" y="1295400"/>
            <a:ext cx="2907953" cy="5067474"/>
            <a:chOff x="191911" y="1295400"/>
            <a:chExt cx="2907953" cy="506747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5CCA5EA-FD64-8047-9376-1880F79C2B10}"/>
                </a:ext>
              </a:extLst>
            </p:cNvPr>
            <p:cNvSpPr/>
            <p:nvPr/>
          </p:nvSpPr>
          <p:spPr>
            <a:xfrm>
              <a:off x="325939" y="5931987"/>
              <a:ext cx="2773925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00" dirty="0">
                  <a:solidFill>
                    <a:srgbClr val="C00000"/>
                  </a:solidFill>
                  <a:hlinkClick r:id="rId2"/>
                </a:rPr>
                <a:t>https://ai.facebook.com/blog/d2go-brings-detectron2-to-mobile/</a:t>
              </a:r>
              <a:r>
                <a:rPr lang="en-US" sz="1100" dirty="0">
                  <a:solidFill>
                    <a:srgbClr val="C00000"/>
                  </a:solidFill>
                </a:rPr>
                <a:t>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077E869-2501-F640-B1A9-CA7D140CE9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203" b="13280"/>
            <a:stretch/>
          </p:blipFill>
          <p:spPr>
            <a:xfrm>
              <a:off x="191911" y="1295400"/>
              <a:ext cx="2877703" cy="458507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D8A1A70-14B1-864C-BCFE-7A60C1F11B3D}"/>
              </a:ext>
            </a:extLst>
          </p:cNvPr>
          <p:cNvGrpSpPr/>
          <p:nvPr/>
        </p:nvGrpSpPr>
        <p:grpSpPr>
          <a:xfrm>
            <a:off x="8806971" y="1295400"/>
            <a:ext cx="3102152" cy="4900766"/>
            <a:chOff x="8806971" y="1295400"/>
            <a:chExt cx="3102152" cy="490076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BB1912-A220-D144-99EA-4EC3EA2E273C}"/>
                </a:ext>
              </a:extLst>
            </p:cNvPr>
            <p:cNvSpPr/>
            <p:nvPr/>
          </p:nvSpPr>
          <p:spPr>
            <a:xfrm>
              <a:off x="9163838" y="5734501"/>
              <a:ext cx="274528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hlinkClick r:id="rId4"/>
                </a:rPr>
                <a:t>https://www.tomshardware.com/news/raspberry-pi-cat-detecting-gun</a:t>
              </a:r>
              <a:r>
                <a:rPr lang="en-US" sz="1200" dirty="0"/>
                <a:t> </a:t>
              </a:r>
            </a:p>
          </p:txBody>
        </p:sp>
        <p:pic>
          <p:nvPicPr>
            <p:cNvPr id="11" name="Picture 10" descr="A picture containing person, indoor, orange, hand&#10;&#10;Description automatically generated">
              <a:extLst>
                <a:ext uri="{FF2B5EF4-FFF2-40B4-BE49-F238E27FC236}">
                  <a16:creationId xmlns:a16="http://schemas.microsoft.com/office/drawing/2014/main" id="{AA4EC9A0-3670-8A4C-B2F8-6324D96B3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06971" y="1295400"/>
              <a:ext cx="3060700" cy="42672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EDC3043-BC5E-1B4D-AC2C-BF36D7E25A22}"/>
              </a:ext>
            </a:extLst>
          </p:cNvPr>
          <p:cNvGrpSpPr/>
          <p:nvPr/>
        </p:nvGrpSpPr>
        <p:grpSpPr>
          <a:xfrm>
            <a:off x="3238086" y="1424084"/>
            <a:ext cx="5146284" cy="4733385"/>
            <a:chOff x="3238086" y="1424084"/>
            <a:chExt cx="5146284" cy="473338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4A626B-A87E-4843-9309-B75203349525}"/>
                </a:ext>
              </a:extLst>
            </p:cNvPr>
            <p:cNvSpPr/>
            <p:nvPr/>
          </p:nvSpPr>
          <p:spPr>
            <a:xfrm>
              <a:off x="4787436" y="5880470"/>
              <a:ext cx="24359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hlinkClick r:id="rId6"/>
                </a:rPr>
                <a:t>https://arxiv.org/abs/2009.05697</a:t>
              </a:r>
              <a:r>
                <a:rPr lang="en-US" sz="1200" dirty="0"/>
                <a:t> 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BC1084-ABC9-A340-850C-071159BEE9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562" r="28064" b="10778"/>
            <a:stretch/>
          </p:blipFill>
          <p:spPr>
            <a:xfrm>
              <a:off x="3238086" y="1424084"/>
              <a:ext cx="5146284" cy="41580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759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SEER – Facebook AI Research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1FFD3B-B177-F64F-AEFD-DCD5B07A6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" y="1600894"/>
            <a:ext cx="7531644" cy="401071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2201C-38CA-534A-B703-42D46BBE881D}"/>
              </a:ext>
            </a:extLst>
          </p:cNvPr>
          <p:cNvSpPr/>
          <p:nvPr/>
        </p:nvSpPr>
        <p:spPr>
          <a:xfrm>
            <a:off x="324329" y="6032415"/>
            <a:ext cx="778648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hlinkClick r:id="rId3"/>
              </a:rPr>
              <a:t>https://ai.facebook.com/blog/seer-the-start-of-a-more-powerful-flexible-and-accessible-era-for-computer-vision/</a:t>
            </a:r>
            <a:r>
              <a:rPr lang="en-US" sz="12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F6C5F6-DB4C-5743-B11C-3B368D94EE90}"/>
              </a:ext>
            </a:extLst>
          </p:cNvPr>
          <p:cNvSpPr txBox="1"/>
          <p:nvPr/>
        </p:nvSpPr>
        <p:spPr>
          <a:xfrm>
            <a:off x="7965161" y="1626136"/>
            <a:ext cx="4058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SEER - </a:t>
            </a:r>
            <a:r>
              <a:rPr lang="en-US" dirty="0"/>
              <a:t>a new </a:t>
            </a:r>
            <a:r>
              <a:rPr lang="en-US" b="1" dirty="0"/>
              <a:t>billion-parameter</a:t>
            </a:r>
            <a:r>
              <a:rPr lang="en-US" dirty="0"/>
              <a:t> self-supervised computer vision model that can learn from any random group of images on the internet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FCDFAC6-E034-8342-A708-9B8B27A0CE24}"/>
              </a:ext>
            </a:extLst>
          </p:cNvPr>
          <p:cNvGrpSpPr/>
          <p:nvPr/>
        </p:nvGrpSpPr>
        <p:grpSpPr>
          <a:xfrm>
            <a:off x="8390919" y="3428999"/>
            <a:ext cx="3358712" cy="2193512"/>
            <a:chOff x="8390919" y="3428999"/>
            <a:chExt cx="3358712" cy="219351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ED14EED-A8DE-E641-A7A2-A75EBC578706}"/>
                </a:ext>
              </a:extLst>
            </p:cNvPr>
            <p:cNvSpPr/>
            <p:nvPr/>
          </p:nvSpPr>
          <p:spPr>
            <a:xfrm>
              <a:off x="9576284" y="5345512"/>
              <a:ext cx="12137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hlinkClick r:id="rId4"/>
                </a:rPr>
                <a:t>https://vissl.ai/</a:t>
              </a:r>
              <a:r>
                <a:rPr lang="en-US" sz="1200" dirty="0"/>
                <a:t> </a:t>
              </a:r>
            </a:p>
          </p:txBody>
        </p:sp>
        <p:pic>
          <p:nvPicPr>
            <p:cNvPr id="15" name="Picture 14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AA05708F-B6B9-F54E-A4BF-F0358DE74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0919" y="3428999"/>
              <a:ext cx="3358712" cy="1835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9499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A35197-E640-DD4B-A7BF-92D884584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Power Over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3A014-3E7D-6043-A9BB-662014FC4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509" y="6559046"/>
            <a:ext cx="732269" cy="365125"/>
          </a:xfrm>
        </p:spPr>
        <p:txBody>
          <a:bodyPr/>
          <a:lstStyle/>
          <a:p>
            <a:fld id="{267AD223-47A6-DE44-961B-16919FB079C2}" type="slidenum">
              <a:rPr lang="en-US" sz="800" smtClean="0"/>
              <a:pPr/>
              <a:t>4</a:t>
            </a:fld>
            <a:endParaRPr lang="en-US" sz="8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43840F5-1237-9F4E-8FF6-18E95ACF2330}"/>
              </a:ext>
            </a:extLst>
          </p:cNvPr>
          <p:cNvGrpSpPr/>
          <p:nvPr/>
        </p:nvGrpSpPr>
        <p:grpSpPr>
          <a:xfrm>
            <a:off x="1123288" y="1237846"/>
            <a:ext cx="9639440" cy="5321200"/>
            <a:chOff x="513088" y="892136"/>
            <a:chExt cx="10762543" cy="607887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5B86A01-E0B9-374B-B260-04BB1839E20F}"/>
                </a:ext>
              </a:extLst>
            </p:cNvPr>
            <p:cNvGrpSpPr/>
            <p:nvPr/>
          </p:nvGrpSpPr>
          <p:grpSpPr>
            <a:xfrm>
              <a:off x="513088" y="892136"/>
              <a:ext cx="9745813" cy="6078873"/>
              <a:chOff x="1223093" y="900093"/>
              <a:chExt cx="9745813" cy="607887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4B0A176A-9CCF-3A48-BE57-1F8A6FAE08D5}"/>
                  </a:ext>
                </a:extLst>
              </p:cNvPr>
              <p:cNvGrpSpPr/>
              <p:nvPr/>
            </p:nvGrpSpPr>
            <p:grpSpPr>
              <a:xfrm>
                <a:off x="1223093" y="900093"/>
                <a:ext cx="9745813" cy="5490470"/>
                <a:chOff x="156609" y="857062"/>
                <a:chExt cx="9745813" cy="5490470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76BE28E-DA1E-A541-AC3C-BC21FCF68004}"/>
                    </a:ext>
                  </a:extLst>
                </p:cNvPr>
                <p:cNvGrpSpPr/>
                <p:nvPr/>
              </p:nvGrpSpPr>
              <p:grpSpPr>
                <a:xfrm>
                  <a:off x="1918452" y="857062"/>
                  <a:ext cx="7983970" cy="5490470"/>
                  <a:chOff x="1678193" y="1399408"/>
                  <a:chExt cx="7983970" cy="5490470"/>
                </a:xfrm>
              </p:grpSpPr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2691752B-643B-7948-8FE1-061680F145B6}"/>
                      </a:ext>
                    </a:extLst>
                  </p:cNvPr>
                  <p:cNvGrpSpPr/>
                  <p:nvPr/>
                </p:nvGrpSpPr>
                <p:grpSpPr>
                  <a:xfrm>
                    <a:off x="2000921" y="1399408"/>
                    <a:ext cx="7401263" cy="5130485"/>
                    <a:chOff x="1965062" y="1399408"/>
                    <a:chExt cx="7401263" cy="5130485"/>
                  </a:xfrm>
                </p:grpSpPr>
                <p:pic>
                  <p:nvPicPr>
                    <p:cNvPr id="35" name="Picture 34" descr="A picture containing text, large, water&#10;&#10;Description automatically generated">
                      <a:extLst>
                        <a:ext uri="{FF2B5EF4-FFF2-40B4-BE49-F238E27FC236}">
                          <a16:creationId xmlns:a16="http://schemas.microsoft.com/office/drawing/2014/main" id="{36482649-E1C4-5F4F-BF89-63DD933178B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2"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sharpenSoften amount="25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686" t="9115" r="1463" b="3641"/>
                    <a:stretch/>
                  </p:blipFill>
                  <p:spPr>
                    <a:xfrm>
                      <a:off x="1965062" y="1861073"/>
                      <a:ext cx="7401263" cy="466882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" name="TextBox 35">
                      <a:extLst>
                        <a:ext uri="{FF2B5EF4-FFF2-40B4-BE49-F238E27FC236}">
                          <a16:creationId xmlns:a16="http://schemas.microsoft.com/office/drawing/2014/main" id="{611C9EA5-19A1-5849-8E04-84293AF43B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18850" y="1399408"/>
                      <a:ext cx="7273967" cy="45283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2000" b="1" dirty="0"/>
                        <a:t>Transistor Count by Year, 1971 - 2019</a:t>
                      </a:r>
                    </a:p>
                  </p:txBody>
                </p:sp>
              </p:grpSp>
              <p:sp>
                <p:nvSpPr>
                  <p:cNvPr id="24" name="TextBox 23">
                    <a:extLst>
                      <a:ext uri="{FF2B5EF4-FFF2-40B4-BE49-F238E27FC236}">
                        <a16:creationId xmlns:a16="http://schemas.microsoft.com/office/drawing/2014/main" id="{A93EC946-9DA4-6645-9018-FEE01EEBD97D}"/>
                      </a:ext>
                    </a:extLst>
                  </p:cNvPr>
                  <p:cNvSpPr txBox="1"/>
                  <p:nvPr/>
                </p:nvSpPr>
                <p:spPr>
                  <a:xfrm>
                    <a:off x="1678193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1970</a:t>
                    </a:r>
                  </a:p>
                </p:txBody>
              </p: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FE1EAD7F-EFA5-3048-8FDC-01B79DC5A11D}"/>
                      </a:ext>
                    </a:extLst>
                  </p:cNvPr>
                  <p:cNvSpPr txBox="1"/>
                  <p:nvPr/>
                </p:nvSpPr>
                <p:spPr>
                  <a:xfrm>
                    <a:off x="2388198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1975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90F57C38-DB48-3147-8060-44DF91B1EE47}"/>
                      </a:ext>
                    </a:extLst>
                  </p:cNvPr>
                  <p:cNvSpPr txBox="1"/>
                  <p:nvPr/>
                </p:nvSpPr>
                <p:spPr>
                  <a:xfrm>
                    <a:off x="3108961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1980</a:t>
                    </a:r>
                  </a:p>
                </p:txBody>
              </p:sp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16BF91A1-A919-8A4A-BDF9-28AD32715CC0}"/>
                      </a:ext>
                    </a:extLst>
                  </p:cNvPr>
                  <p:cNvSpPr txBox="1"/>
                  <p:nvPr/>
                </p:nvSpPr>
                <p:spPr>
                  <a:xfrm>
                    <a:off x="3829724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1985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895109DF-01E2-264E-9D0C-D3C7F7DF40F2}"/>
                      </a:ext>
                    </a:extLst>
                  </p:cNvPr>
                  <p:cNvSpPr txBox="1"/>
                  <p:nvPr/>
                </p:nvSpPr>
                <p:spPr>
                  <a:xfrm>
                    <a:off x="4692127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1990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0E8ACAF9-CCB2-5841-9691-B36DB520C247}"/>
                      </a:ext>
                    </a:extLst>
                  </p:cNvPr>
                  <p:cNvSpPr txBox="1"/>
                  <p:nvPr/>
                </p:nvSpPr>
                <p:spPr>
                  <a:xfrm>
                    <a:off x="5402132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1995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AB7D5C53-8DA0-7440-8C72-17F447973A8F}"/>
                      </a:ext>
                    </a:extLst>
                  </p:cNvPr>
                  <p:cNvSpPr txBox="1"/>
                  <p:nvPr/>
                </p:nvSpPr>
                <p:spPr>
                  <a:xfrm>
                    <a:off x="6122895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2000</a:t>
                    </a: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44DCE841-9EE8-1142-B4AE-80AD2F1D5ECF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659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2005</a:t>
                    </a:r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1B5DF770-1906-184E-BDA8-141DD466EE32}"/>
                      </a:ext>
                    </a:extLst>
                  </p:cNvPr>
                  <p:cNvSpPr txBox="1"/>
                  <p:nvPr/>
                </p:nvSpPr>
                <p:spPr>
                  <a:xfrm>
                    <a:off x="7564421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2010</a:t>
                    </a:r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327C9B04-1E73-1A48-8FD0-3ED2131DF007}"/>
                      </a:ext>
                    </a:extLst>
                  </p:cNvPr>
                  <p:cNvSpPr txBox="1"/>
                  <p:nvPr/>
                </p:nvSpPr>
                <p:spPr>
                  <a:xfrm>
                    <a:off x="8274426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2015</a:t>
                    </a:r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B9C7E086-086D-CB49-84B4-C2E7DFF789FD}"/>
                      </a:ext>
                    </a:extLst>
                  </p:cNvPr>
                  <p:cNvSpPr txBox="1"/>
                  <p:nvPr/>
                </p:nvSpPr>
                <p:spPr>
                  <a:xfrm>
                    <a:off x="8995189" y="6541544"/>
                    <a:ext cx="666974" cy="34833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b="1" dirty="0"/>
                      <a:t>2019</a:t>
                    </a:r>
                  </a:p>
                </p:txBody>
              </p:sp>
            </p:grp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71F3D01B-8222-7544-9A4C-D77F3BE75FA2}"/>
                    </a:ext>
                  </a:extLst>
                </p:cNvPr>
                <p:cNvSpPr txBox="1"/>
                <p:nvPr/>
              </p:nvSpPr>
              <p:spPr>
                <a:xfrm>
                  <a:off x="1584965" y="5710527"/>
                  <a:ext cx="666974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b="1" dirty="0"/>
                    <a:t>1000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2D8B25-23A9-4040-89A6-D5F398FB31C6}"/>
                    </a:ext>
                  </a:extLst>
                </p:cNvPr>
                <p:cNvSpPr txBox="1"/>
                <p:nvPr/>
              </p:nvSpPr>
              <p:spPr>
                <a:xfrm>
                  <a:off x="554468" y="5341195"/>
                  <a:ext cx="1697471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10,000</a:t>
                  </a:r>
                </a:p>
              </p:txBody>
            </p:sp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083D10E-1717-2E45-B248-BCD7AD605B08}"/>
                    </a:ext>
                  </a:extLst>
                </p:cNvPr>
                <p:cNvSpPr txBox="1"/>
                <p:nvPr/>
              </p:nvSpPr>
              <p:spPr>
                <a:xfrm>
                  <a:off x="554468" y="4867858"/>
                  <a:ext cx="1697471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100,000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A903E70-EFE7-A743-A14F-F8969B82D2C4}"/>
                    </a:ext>
                  </a:extLst>
                </p:cNvPr>
                <p:cNvSpPr txBox="1"/>
                <p:nvPr/>
              </p:nvSpPr>
              <p:spPr>
                <a:xfrm>
                  <a:off x="554468" y="4446524"/>
                  <a:ext cx="1697471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 Million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6729F56-7ACF-D048-9048-E98D7A8F9EB6}"/>
                    </a:ext>
                  </a:extLst>
                </p:cNvPr>
                <p:cNvSpPr txBox="1"/>
                <p:nvPr/>
              </p:nvSpPr>
              <p:spPr>
                <a:xfrm>
                  <a:off x="554468" y="3945444"/>
                  <a:ext cx="1697471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10 Million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2B031F04-019D-B644-A607-F475DC8292DC}"/>
                    </a:ext>
                  </a:extLst>
                </p:cNvPr>
                <p:cNvSpPr txBox="1"/>
                <p:nvPr/>
              </p:nvSpPr>
              <p:spPr>
                <a:xfrm>
                  <a:off x="554468" y="3507582"/>
                  <a:ext cx="1697471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100 Million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74664C-BD77-CF4E-B11D-82C8974FEC74}"/>
                    </a:ext>
                  </a:extLst>
                </p:cNvPr>
                <p:cNvSpPr txBox="1"/>
                <p:nvPr/>
              </p:nvSpPr>
              <p:spPr>
                <a:xfrm>
                  <a:off x="554468" y="3046375"/>
                  <a:ext cx="1697471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 Billion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13F9314-113F-7145-8310-947436745052}"/>
                    </a:ext>
                  </a:extLst>
                </p:cNvPr>
                <p:cNvSpPr txBox="1"/>
                <p:nvPr/>
              </p:nvSpPr>
              <p:spPr>
                <a:xfrm>
                  <a:off x="282614" y="2563578"/>
                  <a:ext cx="1969325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10 Billion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0590556A-EDC9-AF42-AE46-F2B2950EC237}"/>
                    </a:ext>
                  </a:extLst>
                </p:cNvPr>
                <p:cNvSpPr txBox="1"/>
                <p:nvPr/>
              </p:nvSpPr>
              <p:spPr>
                <a:xfrm>
                  <a:off x="282614" y="2091576"/>
                  <a:ext cx="1969325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100 Billion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4FE7F03E-7E22-9B4A-9EB3-22183EC59030}"/>
                    </a:ext>
                  </a:extLst>
                </p:cNvPr>
                <p:cNvSpPr txBox="1"/>
                <p:nvPr/>
              </p:nvSpPr>
              <p:spPr>
                <a:xfrm>
                  <a:off x="282614" y="1641405"/>
                  <a:ext cx="1969325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 Trillion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146D139-2766-B04B-A2AF-DAEA4CE59DE4}"/>
                    </a:ext>
                  </a:extLst>
                </p:cNvPr>
                <p:cNvSpPr txBox="1"/>
                <p:nvPr/>
              </p:nvSpPr>
              <p:spPr>
                <a:xfrm>
                  <a:off x="156609" y="1215341"/>
                  <a:ext cx="2095330" cy="3483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400" b="1" dirty="0"/>
                    <a:t>10 Trillion</a:t>
                  </a:r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82EA895-9331-6741-AC88-1EAC92D7EA16}"/>
                  </a:ext>
                </a:extLst>
              </p:cNvPr>
              <p:cNvSpPr txBox="1"/>
              <p:nvPr/>
            </p:nvSpPr>
            <p:spPr>
              <a:xfrm rot="16200000">
                <a:off x="-595844" y="3342390"/>
                <a:ext cx="4668821" cy="500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Transistors Per Chip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40B2BDC-C59E-DE45-ACC0-BB2CF4C67EA1}"/>
                  </a:ext>
                </a:extLst>
              </p:cNvPr>
              <p:cNvSpPr txBox="1"/>
              <p:nvPr/>
            </p:nvSpPr>
            <p:spPr>
              <a:xfrm>
                <a:off x="3287945" y="6456465"/>
                <a:ext cx="7347473" cy="522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Year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FDB444-740C-0143-B4F6-834CEF60563B}"/>
                </a:ext>
              </a:extLst>
            </p:cNvPr>
            <p:cNvSpPr txBox="1"/>
            <p:nvPr/>
          </p:nvSpPr>
          <p:spPr>
            <a:xfrm>
              <a:off x="9820971" y="2126650"/>
              <a:ext cx="1454660" cy="348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>
                  <a:solidFill>
                    <a:srgbClr val="FF0000"/>
                  </a:solidFill>
                </a:rPr>
                <a:t>Moore’s Law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7577F216-1862-D546-84AA-CB97A8A5B609}"/>
              </a:ext>
            </a:extLst>
          </p:cNvPr>
          <p:cNvSpPr/>
          <p:nvPr/>
        </p:nvSpPr>
        <p:spPr>
          <a:xfrm>
            <a:off x="1064088" y="6309778"/>
            <a:ext cx="204414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4"/>
              </a:rPr>
              <a:t>https://cerebras.net/product/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8283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F486B-A7B9-2F40-B801-485BB7DE1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 - Contrastive Language–Image Pre-training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9BD766-3C8A-7D4F-9347-9C4FD007E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37F2D3-671F-F94E-A59B-E56E4D986B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8" t="4119" r="2684" b="21034"/>
          <a:stretch/>
        </p:blipFill>
        <p:spPr>
          <a:xfrm>
            <a:off x="266218" y="1218235"/>
            <a:ext cx="11659564" cy="4421529"/>
          </a:xfrm>
          <a:prstGeom prst="rect">
            <a:avLst/>
          </a:prstGeom>
        </p:spPr>
      </p:pic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CD956A-B5C6-4145-8D63-135C8694D0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91" t="84334" r="23892"/>
          <a:stretch/>
        </p:blipFill>
        <p:spPr>
          <a:xfrm>
            <a:off x="983848" y="5317067"/>
            <a:ext cx="8275899" cy="11919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49C474-2C7C-624B-AD0F-127290C8032D}"/>
              </a:ext>
            </a:extLst>
          </p:cNvPr>
          <p:cNvSpPr/>
          <p:nvPr/>
        </p:nvSpPr>
        <p:spPr>
          <a:xfrm>
            <a:off x="1032665" y="6484093"/>
            <a:ext cx="1981633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hlinkClick r:id="rId3"/>
              </a:rPr>
              <a:t>https://openai.com/blog/clip/</a:t>
            </a:r>
            <a:r>
              <a:rPr lang="en-U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7113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1FBB8-71D9-6442-8C7F-6062913AE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Keep In Mind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373398-E092-7944-ACFC-D657FBAFC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1D38A2-405A-764F-9405-E54DB660D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393"/>
          <a:stretch/>
        </p:blipFill>
        <p:spPr>
          <a:xfrm>
            <a:off x="324329" y="1458053"/>
            <a:ext cx="4806913" cy="188703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43BF3-A409-E14F-BD6E-328E9BF55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636"/>
          <a:stretch/>
        </p:blipFill>
        <p:spPr>
          <a:xfrm>
            <a:off x="6096000" y="1374137"/>
            <a:ext cx="5202087" cy="197094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1ADC3B-6831-FF4D-B4F2-5356B3FBA8AF}"/>
              </a:ext>
            </a:extLst>
          </p:cNvPr>
          <p:cNvSpPr/>
          <p:nvPr/>
        </p:nvSpPr>
        <p:spPr>
          <a:xfrm>
            <a:off x="698138" y="6336507"/>
            <a:ext cx="207300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hlinkClick r:id="rId3"/>
              </a:rPr>
              <a:t>https://openai.com/blog/clip/</a:t>
            </a:r>
            <a:r>
              <a:rPr lang="en-US" sz="11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C49278-A1E7-BB46-A9DB-08A1D988BC9A}"/>
              </a:ext>
            </a:extLst>
          </p:cNvPr>
          <p:cNvSpPr txBox="1"/>
          <p:nvPr/>
        </p:nvSpPr>
        <p:spPr>
          <a:xfrm>
            <a:off x="420344" y="3345084"/>
            <a:ext cx="47108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Benefits:</a:t>
            </a:r>
          </a:p>
          <a:p>
            <a:pPr algn="l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1) Fast, Accurate, &amp; Low Cost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2) Pretrained Open-Source Models</a:t>
            </a:r>
          </a:p>
          <a:p>
            <a:pPr algn="l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3) Bring Your Own Data &amp; Labels </a:t>
            </a: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4) Numerous Application Areas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EB3F21-8EB3-7640-8955-1E3DBF0837BC}"/>
              </a:ext>
            </a:extLst>
          </p:cNvPr>
          <p:cNvSpPr txBox="1"/>
          <p:nvPr/>
        </p:nvSpPr>
        <p:spPr>
          <a:xfrm>
            <a:off x="6220047" y="3429000"/>
            <a:ext cx="520208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Drawbacks:</a:t>
            </a:r>
          </a:p>
          <a:p>
            <a:pPr algn="l"/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	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1) Cost of Datasets, Labels &amp; Training</a:t>
            </a:r>
          </a:p>
          <a:p>
            <a:pPr algn="l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2) Narrow Real-World Performance</a:t>
            </a:r>
          </a:p>
          <a:p>
            <a:pPr algn="l"/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3) Data Drift &amp; Monitoring Requirements</a:t>
            </a: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	</a:t>
            </a: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4) Privacy Concerns</a:t>
            </a:r>
          </a:p>
        </p:txBody>
      </p:sp>
    </p:spTree>
    <p:extLst>
      <p:ext uri="{BB962C8B-B14F-4D97-AF65-F5344CB8AC3E}">
        <p14:creationId xmlns:p14="http://schemas.microsoft.com/office/powerpoint/2010/main" val="265911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Attending!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AD9298-608E-CE4E-A553-FB37A1C4D1E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42369" y="1576237"/>
            <a:ext cx="5964979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2"/>
              </a:rPr>
              <a:t>Moores Law:   https://medium.com/predict/moores-law-is-alive-and-well-eaa49a450188</a:t>
            </a:r>
            <a:endParaRPr lang="en-US" sz="1100" dirty="0"/>
          </a:p>
          <a:p>
            <a:r>
              <a:rPr lang="en-US" sz="1100" dirty="0">
                <a:hlinkClick r:id="rId3"/>
              </a:rPr>
              <a:t>OpenAI ML Change --- </a:t>
            </a:r>
            <a:r>
              <a:rPr lang="en-US" sz="1100" dirty="0">
                <a:hlinkClick r:id="rId4"/>
              </a:rPr>
              <a:t>https://openai.com/blog/ai-and-compute</a:t>
            </a:r>
            <a:endParaRPr lang="en-US" sz="1100" dirty="0"/>
          </a:p>
          <a:p>
            <a:r>
              <a:rPr lang="en-US" sz="1100" dirty="0">
                <a:hlinkClick r:id="rId5"/>
              </a:rPr>
              <a:t>Detectron2 –https://colab.research.google.com/drive/16jcaJoc6bCFAQ96jDe2HwtXj7BMD_-m5</a:t>
            </a:r>
            <a:endParaRPr lang="en-US" sz="1100" dirty="0"/>
          </a:p>
          <a:p>
            <a:r>
              <a:rPr lang="en-US" sz="1100" dirty="0">
                <a:hlinkClick r:id="rId6"/>
              </a:rPr>
              <a:t>DEIT --- https://colab.research.google.com/github/facebookresearch/deit/blob/colab/notebooks/deit_inference.ipynb</a:t>
            </a:r>
            <a:r>
              <a:rPr lang="en-US" sz="1100" dirty="0"/>
              <a:t> </a:t>
            </a:r>
          </a:p>
          <a:p>
            <a:r>
              <a:rPr lang="en-US" sz="1100" dirty="0"/>
              <a:t> Pose Detection --- </a:t>
            </a:r>
            <a:r>
              <a:rPr lang="en-US" sz="1100" dirty="0">
                <a:hlinkClick r:id="rId7"/>
              </a:rPr>
              <a:t>https://colab.research.google.com/github/tugstugi/dl-colab-notebooks/blob/master/notebooks/OpenPose.ipynb</a:t>
            </a:r>
            <a:r>
              <a:rPr lang="en-US" sz="1100" dirty="0"/>
              <a:t> </a:t>
            </a:r>
          </a:p>
          <a:p>
            <a:r>
              <a:rPr lang="en-US" sz="1100" dirty="0" err="1"/>
              <a:t>FastAI</a:t>
            </a:r>
            <a:r>
              <a:rPr lang="en-US" sz="1100" dirty="0"/>
              <a:t> – Rapidly train new vision model --- </a:t>
            </a:r>
            <a:r>
              <a:rPr lang="en-US" sz="1100" dirty="0">
                <a:hlinkClick r:id="rId8"/>
              </a:rPr>
              <a:t>https://docs.fast.ai/tutorial.vision.html</a:t>
            </a:r>
            <a:r>
              <a:rPr lang="en-US" sz="1100" dirty="0"/>
              <a:t> </a:t>
            </a:r>
          </a:p>
          <a:p>
            <a:r>
              <a:rPr lang="en-US" sz="1100" dirty="0"/>
              <a:t>List of other CV Notebooks --- </a:t>
            </a:r>
            <a:r>
              <a:rPr lang="en-US" sz="1100" dirty="0">
                <a:hlinkClick r:id="rId9"/>
              </a:rPr>
              <a:t>https://www.qblocks.cloud/creators/computer-vision-google-colab-notebooks</a:t>
            </a:r>
            <a:r>
              <a:rPr lang="en-US" sz="1100" dirty="0"/>
              <a:t> </a:t>
            </a:r>
          </a:p>
          <a:p>
            <a:r>
              <a:rPr lang="en-US" sz="1100" dirty="0">
                <a:hlinkClick r:id="rId10"/>
              </a:rPr>
              <a:t>Google AI Research Updates ---  https://ai.googleblog.com/</a:t>
            </a:r>
            <a:r>
              <a:rPr lang="en-US" sz="1100" dirty="0"/>
              <a:t> </a:t>
            </a:r>
          </a:p>
          <a:p>
            <a:r>
              <a:rPr lang="en-US" sz="1100" dirty="0">
                <a:hlinkClick r:id="rId10"/>
              </a:rPr>
              <a:t>Facebook Research Updates --- </a:t>
            </a:r>
            <a:r>
              <a:rPr lang="en-US" sz="1100" dirty="0">
                <a:hlinkClick r:id="rId11"/>
              </a:rPr>
              <a:t>https://ai.facebook.com/</a:t>
            </a:r>
            <a:r>
              <a:rPr lang="en-US" sz="1100" dirty="0"/>
              <a:t> </a:t>
            </a:r>
          </a:p>
          <a:p>
            <a:r>
              <a:rPr lang="en-US" sz="1100" dirty="0">
                <a:hlinkClick r:id="rId12"/>
              </a:rPr>
              <a:t>https://ai.facebook.com/blog/self-supervised-learning-the-dark-matter-of-intelligence/</a:t>
            </a:r>
            <a:r>
              <a:rPr lang="en-US" sz="1100" dirty="0"/>
              <a:t> </a:t>
            </a:r>
          </a:p>
          <a:p>
            <a:r>
              <a:rPr lang="en-US" sz="1100" dirty="0">
                <a:hlinkClick r:id="rId13"/>
              </a:rPr>
              <a:t>https://github.com/facebookresearch/vissl</a:t>
            </a:r>
            <a:r>
              <a:rPr lang="en-US" sz="1100" dirty="0"/>
              <a:t> </a:t>
            </a:r>
          </a:p>
          <a:p>
            <a:r>
              <a:rPr lang="en-US" sz="1100" dirty="0">
                <a:solidFill>
                  <a:srgbClr val="FF0000"/>
                </a:solidFill>
                <a:hlinkClick r:id="rId14"/>
              </a:rPr>
              <a:t>https://petapixel.com/2021/03/04/facebooks-seer-ai-has-trained-itself-to-recognize-objects/</a:t>
            </a:r>
            <a:r>
              <a:rPr lang="en-US" sz="11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59C51-1998-8E43-B264-424CFC45615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58172" y="1371600"/>
            <a:ext cx="4891459" cy="456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599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ED6AF4E-F407-FB4E-B6F9-E6F22BB9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&amp; Moore’s Law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AD-2616-5A44-A5FB-9C2C8F0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E94CD1-0C70-774E-A626-6C380CDB3442}"/>
              </a:ext>
            </a:extLst>
          </p:cNvPr>
          <p:cNvSpPr txBox="1"/>
          <p:nvPr/>
        </p:nvSpPr>
        <p:spPr>
          <a:xfrm>
            <a:off x="1469899" y="6244337"/>
            <a:ext cx="6449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Year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530DD9-24D5-1A49-AAC1-FD4E8FB00471}"/>
              </a:ext>
            </a:extLst>
          </p:cNvPr>
          <p:cNvSpPr txBox="1"/>
          <p:nvPr/>
        </p:nvSpPr>
        <p:spPr>
          <a:xfrm>
            <a:off x="2051492" y="1277823"/>
            <a:ext cx="64023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AI System Training Power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51F63-E9EE-FC4D-80E6-A600E2868E26}"/>
              </a:ext>
            </a:extLst>
          </p:cNvPr>
          <p:cNvSpPr txBox="1"/>
          <p:nvPr/>
        </p:nvSpPr>
        <p:spPr>
          <a:xfrm rot="16200000">
            <a:off x="-1186618" y="3416933"/>
            <a:ext cx="430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Petaflops / Second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1EF02C-858E-7443-B9DF-E87B54A67C31}"/>
              </a:ext>
            </a:extLst>
          </p:cNvPr>
          <p:cNvGrpSpPr/>
          <p:nvPr/>
        </p:nvGrpSpPr>
        <p:grpSpPr>
          <a:xfrm>
            <a:off x="1379739" y="3166438"/>
            <a:ext cx="6771482" cy="3039338"/>
            <a:chOff x="2106198" y="2500396"/>
            <a:chExt cx="7714244" cy="3298069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5FD10AB-00F3-E34F-9C42-685AFA7B27C5}"/>
                </a:ext>
              </a:extLst>
            </p:cNvPr>
            <p:cNvSpPr txBox="1"/>
            <p:nvPr/>
          </p:nvSpPr>
          <p:spPr>
            <a:xfrm>
              <a:off x="4386270" y="5497886"/>
              <a:ext cx="649038" cy="300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1970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7E41E6-6217-7146-8032-216060FB0E12}"/>
                </a:ext>
              </a:extLst>
            </p:cNvPr>
            <p:cNvSpPr txBox="1"/>
            <p:nvPr/>
          </p:nvSpPr>
          <p:spPr>
            <a:xfrm>
              <a:off x="5478831" y="5497886"/>
              <a:ext cx="649038" cy="300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1980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A9F1F8-DE13-274E-BE6A-54B3ABE52287}"/>
                </a:ext>
              </a:extLst>
            </p:cNvPr>
            <p:cNvSpPr txBox="1"/>
            <p:nvPr/>
          </p:nvSpPr>
          <p:spPr>
            <a:xfrm>
              <a:off x="6649020" y="5497886"/>
              <a:ext cx="649038" cy="300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1990</a:t>
              </a:r>
              <a:endParaRPr lang="en-US" b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395E86-2815-1C47-8C0D-770F0F7D88C1}"/>
                </a:ext>
              </a:extLst>
            </p:cNvPr>
            <p:cNvSpPr txBox="1"/>
            <p:nvPr/>
          </p:nvSpPr>
          <p:spPr>
            <a:xfrm>
              <a:off x="3171692" y="5497886"/>
              <a:ext cx="800829" cy="300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1960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A32C02-12C2-F541-9682-6157F25D4CE0}"/>
                </a:ext>
              </a:extLst>
            </p:cNvPr>
            <p:cNvSpPr txBox="1"/>
            <p:nvPr/>
          </p:nvSpPr>
          <p:spPr>
            <a:xfrm>
              <a:off x="7862554" y="5497886"/>
              <a:ext cx="649038" cy="300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2000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3B83CA7-5705-8B49-8798-F4216A71A860}"/>
                </a:ext>
              </a:extLst>
            </p:cNvPr>
            <p:cNvSpPr txBox="1"/>
            <p:nvPr/>
          </p:nvSpPr>
          <p:spPr>
            <a:xfrm>
              <a:off x="9019613" y="5497886"/>
              <a:ext cx="800829" cy="300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2010</a:t>
              </a:r>
              <a:endParaRPr lang="en-US" sz="16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6F6914-CB9F-A444-8620-C57E67E540EE}"/>
                </a:ext>
              </a:extLst>
            </p:cNvPr>
            <p:cNvSpPr txBox="1"/>
            <p:nvPr/>
          </p:nvSpPr>
          <p:spPr>
            <a:xfrm>
              <a:off x="2208911" y="5237946"/>
              <a:ext cx="767743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1e-14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382B442-0887-6643-8CC2-752BFD684D43}"/>
                </a:ext>
              </a:extLst>
            </p:cNvPr>
            <p:cNvSpPr txBox="1"/>
            <p:nvPr/>
          </p:nvSpPr>
          <p:spPr>
            <a:xfrm>
              <a:off x="2127286" y="4786639"/>
              <a:ext cx="800829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1e-12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062A472-8361-2F41-8CBC-606CD659B5D6}"/>
                </a:ext>
              </a:extLst>
            </p:cNvPr>
            <p:cNvSpPr txBox="1"/>
            <p:nvPr/>
          </p:nvSpPr>
          <p:spPr>
            <a:xfrm>
              <a:off x="2110972" y="4313201"/>
              <a:ext cx="800829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1e-10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C19D8F-1F4D-E34B-83DD-C798EAD6042C}"/>
                </a:ext>
              </a:extLst>
            </p:cNvPr>
            <p:cNvSpPr txBox="1"/>
            <p:nvPr/>
          </p:nvSpPr>
          <p:spPr>
            <a:xfrm>
              <a:off x="2116086" y="3875785"/>
              <a:ext cx="800829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1e-8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A79AD5A-CC28-5040-A530-AF3671E783F8}"/>
                </a:ext>
              </a:extLst>
            </p:cNvPr>
            <p:cNvSpPr txBox="1"/>
            <p:nvPr/>
          </p:nvSpPr>
          <p:spPr>
            <a:xfrm>
              <a:off x="2127286" y="3391587"/>
              <a:ext cx="800829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1e-6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E263E3-08D9-FA46-AABB-5768EA228E1A}"/>
                </a:ext>
              </a:extLst>
            </p:cNvPr>
            <p:cNvSpPr txBox="1"/>
            <p:nvPr/>
          </p:nvSpPr>
          <p:spPr>
            <a:xfrm>
              <a:off x="2106198" y="2913344"/>
              <a:ext cx="800829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1e-4</a:t>
              </a:r>
              <a:endParaRPr 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3C39798-21ED-BA4D-A96F-D7321FD6EDD9}"/>
                </a:ext>
              </a:extLst>
            </p:cNvPr>
            <p:cNvSpPr txBox="1"/>
            <p:nvPr/>
          </p:nvSpPr>
          <p:spPr>
            <a:xfrm>
              <a:off x="2132980" y="2500396"/>
              <a:ext cx="800829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1e-2</a:t>
              </a:r>
            </a:p>
          </p:txBody>
        </p:sp>
        <p:pic>
          <p:nvPicPr>
            <p:cNvPr id="29" name="Picture 2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86D7BC8-A840-6B4D-BBA4-D9192DF8E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9" t="39849" r="21275" b="10272"/>
            <a:stretch/>
          </p:blipFill>
          <p:spPr>
            <a:xfrm>
              <a:off x="2989992" y="2635624"/>
              <a:ext cx="6519768" cy="281795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D31363-B2B5-E64D-9127-6C18622CFDD7}"/>
              </a:ext>
            </a:extLst>
          </p:cNvPr>
          <p:cNvGrpSpPr/>
          <p:nvPr/>
        </p:nvGrpSpPr>
        <p:grpSpPr>
          <a:xfrm>
            <a:off x="1266870" y="1738489"/>
            <a:ext cx="8294819" cy="4467288"/>
            <a:chOff x="1993329" y="950889"/>
            <a:chExt cx="9449669" cy="484757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49A41CA-FEB5-914C-A67A-18D9B725C8B4}"/>
                </a:ext>
              </a:extLst>
            </p:cNvPr>
            <p:cNvSpPr txBox="1"/>
            <p:nvPr/>
          </p:nvSpPr>
          <p:spPr>
            <a:xfrm>
              <a:off x="10180876" y="5497886"/>
              <a:ext cx="649038" cy="300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2020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5978F7-CB1A-F543-9B59-7819DE37E059}"/>
                </a:ext>
              </a:extLst>
            </p:cNvPr>
            <p:cNvSpPr txBox="1"/>
            <p:nvPr/>
          </p:nvSpPr>
          <p:spPr>
            <a:xfrm>
              <a:off x="2097429" y="1967804"/>
              <a:ext cx="800829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1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3BA5C8-09B4-F440-800F-8AEF35E82544}"/>
                </a:ext>
              </a:extLst>
            </p:cNvPr>
            <p:cNvSpPr txBox="1"/>
            <p:nvPr/>
          </p:nvSpPr>
          <p:spPr>
            <a:xfrm>
              <a:off x="2127286" y="1443153"/>
              <a:ext cx="800829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100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09D5A75-DC3D-2347-8E97-102EE6A3944F}"/>
                </a:ext>
              </a:extLst>
            </p:cNvPr>
            <p:cNvSpPr txBox="1"/>
            <p:nvPr/>
          </p:nvSpPr>
          <p:spPr>
            <a:xfrm>
              <a:off x="1993329" y="950889"/>
              <a:ext cx="934785" cy="333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b="1" dirty="0"/>
                <a:t>10,000</a:t>
              </a:r>
            </a:p>
          </p:txBody>
        </p:sp>
        <p:pic>
          <p:nvPicPr>
            <p:cNvPr id="35" name="Picture 3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D889A02E-4CC1-844E-B624-C273045DE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27" t="12549" r="1" b="10272"/>
            <a:stretch/>
          </p:blipFill>
          <p:spPr>
            <a:xfrm>
              <a:off x="3062072" y="1099243"/>
              <a:ext cx="8380926" cy="436023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4E2E44-A25A-004A-B43C-43C71F7A66FD}"/>
              </a:ext>
            </a:extLst>
          </p:cNvPr>
          <p:cNvGrpSpPr/>
          <p:nvPr/>
        </p:nvGrpSpPr>
        <p:grpSpPr>
          <a:xfrm>
            <a:off x="9286423" y="2417303"/>
            <a:ext cx="2913274" cy="3271522"/>
            <a:chOff x="9286423" y="2417303"/>
            <a:chExt cx="2913274" cy="327152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7B3EF08-4321-7F4B-A0F3-18022A17228F}"/>
                </a:ext>
              </a:extLst>
            </p:cNvPr>
            <p:cNvGrpSpPr/>
            <p:nvPr/>
          </p:nvGrpSpPr>
          <p:grpSpPr>
            <a:xfrm>
              <a:off x="9286423" y="4526085"/>
              <a:ext cx="2895344" cy="1162740"/>
              <a:chOff x="9286423" y="4526085"/>
              <a:chExt cx="2895344" cy="116274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6DC82ED-877E-EC42-8087-D3EC31684741}"/>
                  </a:ext>
                </a:extLst>
              </p:cNvPr>
              <p:cNvSpPr/>
              <p:nvPr/>
            </p:nvSpPr>
            <p:spPr>
              <a:xfrm>
                <a:off x="9286423" y="5427215"/>
                <a:ext cx="289534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hlinkClick r:id="rId4"/>
                  </a:rPr>
                  <a:t>https://openai.com/blog/ai-and-efficiency/</a:t>
                </a:r>
                <a:r>
                  <a:rPr lang="en-US" sz="1100" dirty="0"/>
                  <a:t> 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84712CE-45C6-D44C-A57D-BE764942A1F8}"/>
                  </a:ext>
                </a:extLst>
              </p:cNvPr>
              <p:cNvSpPr/>
              <p:nvPr/>
            </p:nvSpPr>
            <p:spPr>
              <a:xfrm>
                <a:off x="9525828" y="4526085"/>
                <a:ext cx="241653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arial" panose="020B0604020202020204" pitchFamily="34" charset="0"/>
                  </a:rPr>
                  <a:t>AI in 2019 needed 44 times less computing power than 2012. </a:t>
                </a:r>
                <a:endParaRPr lang="en-US" dirty="0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F1A985B-B20C-C240-9B1A-2CE72B541BD3}"/>
                </a:ext>
              </a:extLst>
            </p:cNvPr>
            <p:cNvGrpSpPr/>
            <p:nvPr/>
          </p:nvGrpSpPr>
          <p:grpSpPr>
            <a:xfrm>
              <a:off x="9304353" y="2417303"/>
              <a:ext cx="2895344" cy="1238908"/>
              <a:chOff x="9064948" y="4818770"/>
              <a:chExt cx="2895344" cy="1238908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51B42BA-0BAE-7C44-A6C9-2E879294FDCD}"/>
                  </a:ext>
                </a:extLst>
              </p:cNvPr>
              <p:cNvSpPr/>
              <p:nvPr/>
            </p:nvSpPr>
            <p:spPr>
              <a:xfrm>
                <a:off x="9064948" y="5796068"/>
                <a:ext cx="2895344" cy="261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100" dirty="0">
                    <a:hlinkClick r:id="rId5"/>
                  </a:rPr>
                  <a:t>https://openai.com/blog/ai-and-compute/</a:t>
                </a:r>
                <a:r>
                  <a:rPr lang="en-US" sz="1100" dirty="0"/>
                  <a:t> </a:t>
                </a: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F75C45E-2BAF-384F-8328-4E7006857868}"/>
                  </a:ext>
                </a:extLst>
              </p:cNvPr>
              <p:cNvSpPr/>
              <p:nvPr/>
            </p:nvSpPr>
            <p:spPr>
              <a:xfrm>
                <a:off x="9193616" y="4818770"/>
                <a:ext cx="2638008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</a:rPr>
                  <a:t>Computing power used in AI is doubling every 3.4 months!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8790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&amp; Computer Vision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9FA8F9-9005-1442-8E3A-26FE28FB264D}"/>
              </a:ext>
            </a:extLst>
          </p:cNvPr>
          <p:cNvSpPr txBox="1"/>
          <p:nvPr/>
        </p:nvSpPr>
        <p:spPr>
          <a:xfrm>
            <a:off x="257174" y="3831247"/>
            <a:ext cx="341947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Computer </a:t>
            </a:r>
            <a:r>
              <a:rPr lang="en-US" b="1" dirty="0">
                <a:solidFill>
                  <a:srgbClr val="202124"/>
                </a:solidFill>
                <a:latin typeface="Roboto" panose="02000000000000000000" pitchFamily="2" charset="0"/>
              </a:rPr>
              <a:t>V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ision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 is a sub field of machine learning focused on enabling computers to analyze digital images or videos. </a:t>
            </a:r>
            <a:r>
              <a:rPr lang="en-US" b="0" i="0" u="sng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Computer Vision seeks to automate visual tasks that humans can do.</a:t>
            </a:r>
            <a:endParaRPr lang="en-US" u="sn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5EC196-044F-9F47-A9A3-0C4F4C9FA10F}"/>
              </a:ext>
            </a:extLst>
          </p:cNvPr>
          <p:cNvSpPr txBox="1"/>
          <p:nvPr/>
        </p:nvSpPr>
        <p:spPr>
          <a:xfrm>
            <a:off x="121421" y="1893686"/>
            <a:ext cx="37528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Machine Learning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is a field of science that focuses on the design and implementation of software that enables computer programs to learn through data or examples.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2958FEA-7C41-A749-A266-FB9954304A9C}"/>
              </a:ext>
            </a:extLst>
          </p:cNvPr>
          <p:cNvGrpSpPr/>
          <p:nvPr/>
        </p:nvGrpSpPr>
        <p:grpSpPr>
          <a:xfrm>
            <a:off x="5356856" y="1388597"/>
            <a:ext cx="5921749" cy="4473975"/>
            <a:chOff x="4714875" y="1670558"/>
            <a:chExt cx="6494519" cy="4941499"/>
          </a:xfrm>
        </p:grpSpPr>
        <p:pic>
          <p:nvPicPr>
            <p:cNvPr id="11" name="Picture 10" descr="A picture containing person&#10;&#10;Description automatically generated">
              <a:extLst>
                <a:ext uri="{FF2B5EF4-FFF2-40B4-BE49-F238E27FC236}">
                  <a16:creationId xmlns:a16="http://schemas.microsoft.com/office/drawing/2014/main" id="{B56F201C-7E8B-B64A-AD0D-D2AE9410F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875" y="1670558"/>
              <a:ext cx="6494519" cy="429516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C51CCDD-9B68-8A45-8D7D-C3A2E998D499}"/>
                </a:ext>
              </a:extLst>
            </p:cNvPr>
            <p:cNvSpPr txBox="1"/>
            <p:nvPr/>
          </p:nvSpPr>
          <p:spPr>
            <a:xfrm>
              <a:off x="4714875" y="5965726"/>
              <a:ext cx="64945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R="0" lvl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</a:pPr>
              <a:r>
                <a:rPr lang="en-US" sz="180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Example of open-source image recognition tasks: Object detection, image segmentation, pose estimation, and instance segmentation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2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Computer Vision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41804" y="6491132"/>
            <a:ext cx="619226" cy="341305"/>
          </a:xfrm>
        </p:spPr>
        <p:txBody>
          <a:bodyPr/>
          <a:lstStyle/>
          <a:p>
            <a:fld id="{267AD223-47A6-DE44-961B-16919FB079C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853E5-EE58-AF4B-8811-B0D79AFFF746}"/>
              </a:ext>
            </a:extLst>
          </p:cNvPr>
          <p:cNvSpPr/>
          <p:nvPr/>
        </p:nvSpPr>
        <p:spPr>
          <a:xfrm>
            <a:off x="324328" y="1451052"/>
            <a:ext cx="11867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buClr>
                <a:srgbClr val="E21D38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Vision:  </a:t>
            </a:r>
            <a:r>
              <a:rPr lang="en-US" dirty="0"/>
              <a:t>Analysis of visual data (images/videos) to detect objects, classify pictures and extract insights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 descr="How Does Computer Vision Work?. From Grokking Deep Learning for… | by  Manning Publications | Medium">
            <a:extLst>
              <a:ext uri="{FF2B5EF4-FFF2-40B4-BE49-F238E27FC236}">
                <a16:creationId xmlns:a16="http://schemas.microsoft.com/office/drawing/2014/main" id="{1ADD7700-429F-354D-A91C-57588F799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0" t="14250" r="6549" b="54693"/>
          <a:stretch/>
        </p:blipFill>
        <p:spPr bwMode="auto">
          <a:xfrm>
            <a:off x="2222877" y="1851162"/>
            <a:ext cx="7746246" cy="22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ow Does Computer Vision Work?. From Grokking Deep Learning for… | by  Manning Publications | Medium">
            <a:extLst>
              <a:ext uri="{FF2B5EF4-FFF2-40B4-BE49-F238E27FC236}">
                <a16:creationId xmlns:a16="http://schemas.microsoft.com/office/drawing/2014/main" id="{229563AA-D308-2041-B4A9-43FEA0673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61683" r="6775" b="7260"/>
          <a:stretch/>
        </p:blipFill>
        <p:spPr bwMode="auto">
          <a:xfrm>
            <a:off x="1865069" y="4131137"/>
            <a:ext cx="7746246" cy="21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FA803E0-9B5D-AF4F-9898-4628DE53DCCF}"/>
              </a:ext>
            </a:extLst>
          </p:cNvPr>
          <p:cNvSpPr/>
          <p:nvPr/>
        </p:nvSpPr>
        <p:spPr>
          <a:xfrm>
            <a:off x="861848" y="6433226"/>
            <a:ext cx="40569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accent6"/>
                </a:solidFill>
              </a:rPr>
              <a:t>https://</a:t>
            </a:r>
            <a:r>
              <a:rPr lang="en-US" sz="1100" dirty="0" err="1">
                <a:solidFill>
                  <a:schemeClr val="accent6"/>
                </a:solidFill>
              </a:rPr>
              <a:t>www.manning.com</a:t>
            </a:r>
            <a:r>
              <a:rPr lang="en-US" sz="1100" dirty="0">
                <a:solidFill>
                  <a:schemeClr val="accent6"/>
                </a:solidFill>
              </a:rPr>
              <a:t>/books/grokking-machine-learning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276703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Computers “See”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11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74C7914A-C472-7941-A8A5-E24AEB6659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3" t="51530" r="20078"/>
          <a:stretch/>
        </p:blipFill>
        <p:spPr>
          <a:xfrm>
            <a:off x="3802246" y="2224049"/>
            <a:ext cx="4162770" cy="2915392"/>
          </a:xfrm>
          <a:prstGeom prst="rect">
            <a:avLst/>
          </a:prstGeom>
        </p:spPr>
      </p:pic>
      <p:pic>
        <p:nvPicPr>
          <p:cNvPr id="16" name="Picture 2" descr="Image of Abraham Lincoln as a matrix of pixel values | Download Scientific  Diagram">
            <a:extLst>
              <a:ext uri="{FF2B5EF4-FFF2-40B4-BE49-F238E27FC236}">
                <a16:creationId xmlns:a16="http://schemas.microsoft.com/office/drawing/2014/main" id="{C6E9498F-90A7-C849-942E-C9520B18C6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85"/>
          <a:stretch/>
        </p:blipFill>
        <p:spPr bwMode="auto">
          <a:xfrm>
            <a:off x="3464337" y="1876734"/>
            <a:ext cx="2578397" cy="339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Abraham Lincoln's daily routine">
            <a:extLst>
              <a:ext uri="{FF2B5EF4-FFF2-40B4-BE49-F238E27FC236}">
                <a16:creationId xmlns:a16="http://schemas.microsoft.com/office/drawing/2014/main" id="{DE3DCEB1-7A9B-A04A-A726-036694DFF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5" r="24139"/>
          <a:stretch/>
        </p:blipFill>
        <p:spPr bwMode="auto">
          <a:xfrm>
            <a:off x="456731" y="1876734"/>
            <a:ext cx="2546769" cy="3322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Image of Abraham Lincoln as a matrix of pixel values | Download Scientific  Diagram">
            <a:extLst>
              <a:ext uri="{FF2B5EF4-FFF2-40B4-BE49-F238E27FC236}">
                <a16:creationId xmlns:a16="http://schemas.microsoft.com/office/drawing/2014/main" id="{A6A1F0BC-53A1-324F-8A84-ADB9B35150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47" r="34738"/>
          <a:stretch/>
        </p:blipFill>
        <p:spPr bwMode="auto">
          <a:xfrm>
            <a:off x="6407917" y="1876734"/>
            <a:ext cx="2578396" cy="339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 of Abraham Lincoln as a matrix of pixel values | Download Scientific  Diagram">
            <a:extLst>
              <a:ext uri="{FF2B5EF4-FFF2-40B4-BE49-F238E27FC236}">
                <a16:creationId xmlns:a16="http://schemas.microsoft.com/office/drawing/2014/main" id="{E29230F4-355C-DF41-86B6-04BFBBBC34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32"/>
          <a:stretch/>
        </p:blipFill>
        <p:spPr bwMode="auto">
          <a:xfrm>
            <a:off x="9351496" y="1876734"/>
            <a:ext cx="2599037" cy="339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8B7E38-A7F7-9A4A-AFB5-BD9D2927DE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8"/>
          <a:stretch/>
        </p:blipFill>
        <p:spPr>
          <a:xfrm>
            <a:off x="7857883" y="2224049"/>
            <a:ext cx="4092650" cy="3610025"/>
          </a:xfrm>
          <a:prstGeom prst="rect">
            <a:avLst/>
          </a:prstGeom>
        </p:spPr>
      </p:pic>
      <p:pic>
        <p:nvPicPr>
          <p:cNvPr id="21" name="Picture 20" descr="A picture containing text, flower, plant&#10;&#10;Description automatically generated">
            <a:extLst>
              <a:ext uri="{FF2B5EF4-FFF2-40B4-BE49-F238E27FC236}">
                <a16:creationId xmlns:a16="http://schemas.microsoft.com/office/drawing/2014/main" id="{65B208AD-2D7C-394D-863C-2909F94DF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51" t="3425" r="20227" b="52047"/>
          <a:stretch/>
        </p:blipFill>
        <p:spPr>
          <a:xfrm>
            <a:off x="308727" y="1779538"/>
            <a:ext cx="3407515" cy="329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2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35FB3E-8063-984C-846E-B01AB8F1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F10BB-3CCD-1446-967F-47C63B75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1E2CE-8860-0D44-BD42-2C2042B784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007" r="75733" b="23108"/>
          <a:stretch/>
        </p:blipFill>
        <p:spPr>
          <a:xfrm>
            <a:off x="94158" y="2739712"/>
            <a:ext cx="2901297" cy="2055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D1933-C556-9640-B9C7-33F88705B3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5" t="28007" r="43337" b="25498"/>
          <a:stretch/>
        </p:blipFill>
        <p:spPr>
          <a:xfrm>
            <a:off x="3105813" y="2739712"/>
            <a:ext cx="3856794" cy="19548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092E189-7460-AE41-A222-3ACEC993F0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996" t="12712" r="1214" b="3499"/>
          <a:stretch/>
        </p:blipFill>
        <p:spPr>
          <a:xfrm>
            <a:off x="7072965" y="2023068"/>
            <a:ext cx="4876801" cy="352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83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ttain Theme">
      <a:dk1>
        <a:sysClr val="windowText" lastClr="000000"/>
      </a:dk1>
      <a:lt1>
        <a:sysClr val="window" lastClr="FFFFFF"/>
      </a:lt1>
      <a:dk2>
        <a:srgbClr val="95A0A9"/>
      </a:dk2>
      <a:lt2>
        <a:srgbClr val="DAD3CC"/>
      </a:lt2>
      <a:accent1>
        <a:srgbClr val="BDD8F1"/>
      </a:accent1>
      <a:accent2>
        <a:srgbClr val="DAD3CC"/>
      </a:accent2>
      <a:accent3>
        <a:srgbClr val="9CC5CA"/>
      </a:accent3>
      <a:accent4>
        <a:srgbClr val="6C73A6"/>
      </a:accent4>
      <a:accent5>
        <a:srgbClr val="EFD6BD"/>
      </a:accent5>
      <a:accent6>
        <a:srgbClr val="E21D38"/>
      </a:accent6>
      <a:hlink>
        <a:srgbClr val="E21D38"/>
      </a:hlink>
      <a:folHlink>
        <a:srgbClr val="E21D38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880B574B32549A6978F29AA63FC41" ma:contentTypeVersion="12" ma:contentTypeDescription="Create a new document." ma:contentTypeScope="" ma:versionID="739a7038503ce9ab927fbe0e3720d8b0">
  <xsd:schema xmlns:xsd="http://www.w3.org/2001/XMLSchema" xmlns:xs="http://www.w3.org/2001/XMLSchema" xmlns:p="http://schemas.microsoft.com/office/2006/metadata/properties" xmlns:ns2="cb0f8f2b-86f2-464c-9796-ea31af0c29aa" xmlns:ns3="25309bdf-0f6f-4d0a-a338-e8742aefa647" targetNamespace="http://schemas.microsoft.com/office/2006/metadata/properties" ma:root="true" ma:fieldsID="e77b9309e07c8cc37465327d6c71faba" ns2:_="" ns3:_="">
    <xsd:import namespace="cb0f8f2b-86f2-464c-9796-ea31af0c29aa"/>
    <xsd:import namespace="25309bdf-0f6f-4d0a-a338-e8742aefa6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f8f2b-86f2-464c-9796-ea31af0c29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09bdf-0f6f-4d0a-a338-e8742aefa64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B12896-1668-4D65-841D-0B2768B860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8BEE852-CCF2-4C34-A7F6-3D8C63F10B9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b2494c3-56c6-4044-9e2d-aa4d19909b49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9B89D52-0E91-4245-A05F-B3C7FD6A3751}"/>
</file>

<file path=docProps/app.xml><?xml version="1.0" encoding="utf-8"?>
<Properties xmlns="http://schemas.openxmlformats.org/officeDocument/2006/extended-properties" xmlns:vt="http://schemas.openxmlformats.org/officeDocument/2006/docPropsVTypes">
  <TotalTime>15722</TotalTime>
  <Words>1398</Words>
  <Application>Microsoft Macintosh PowerPoint</Application>
  <PresentationFormat>Widescreen</PresentationFormat>
  <Paragraphs>252</Paragraphs>
  <Slides>42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6" baseType="lpstr">
      <vt:lpstr>Arial</vt:lpstr>
      <vt:lpstr>Arial</vt:lpstr>
      <vt:lpstr>Calibri</vt:lpstr>
      <vt:lpstr>Franklin Gothic Book</vt:lpstr>
      <vt:lpstr>Open Sans</vt:lpstr>
      <vt:lpstr>Roboto</vt:lpstr>
      <vt:lpstr>Rockwell</vt:lpstr>
      <vt:lpstr>Segoe UI</vt:lpstr>
      <vt:lpstr>Segoe UI Light</vt:lpstr>
      <vt:lpstr>Segoe UI Semibold</vt:lpstr>
      <vt:lpstr>Segoe UI Semilight</vt:lpstr>
      <vt:lpstr>System Font Regular</vt:lpstr>
      <vt:lpstr>Wingdings</vt:lpstr>
      <vt:lpstr>Office Theme</vt:lpstr>
      <vt:lpstr>Computer Vision</vt:lpstr>
      <vt:lpstr>Today’s Outline</vt:lpstr>
      <vt:lpstr>Introduction</vt:lpstr>
      <vt:lpstr>Compute Power Over Time</vt:lpstr>
      <vt:lpstr>Machine Learning &amp; Moore’s Law</vt:lpstr>
      <vt:lpstr>Machine Learning &amp; Computer Vision</vt:lpstr>
      <vt:lpstr>Computer Vision</vt:lpstr>
      <vt:lpstr>How Computers “See” Images</vt:lpstr>
      <vt:lpstr>Image Features</vt:lpstr>
      <vt:lpstr>Computer Vision Features</vt:lpstr>
      <vt:lpstr>Localization Example</vt:lpstr>
      <vt:lpstr>Convolutional Neural Network Classification</vt:lpstr>
      <vt:lpstr>How Do I Start Applying Computer Vision?</vt:lpstr>
      <vt:lpstr>Computer Vision Process</vt:lpstr>
      <vt:lpstr>Step 1: Collecting Data</vt:lpstr>
      <vt:lpstr>Representative Training Data</vt:lpstr>
      <vt:lpstr>Step 2: Label Data</vt:lpstr>
      <vt:lpstr>Generate Synthetic Labeled Data</vt:lpstr>
      <vt:lpstr>Step 3: Training a ML Model</vt:lpstr>
      <vt:lpstr>Transfer Learning</vt:lpstr>
      <vt:lpstr>Step 4: Model Evaluation</vt:lpstr>
      <vt:lpstr>Step 5: Deployment &amp; Hosting</vt:lpstr>
      <vt:lpstr>Types of Computer Vision Applications</vt:lpstr>
      <vt:lpstr>Use Cases – Object Detection</vt:lpstr>
      <vt:lpstr>Use Cases – Text Extraction</vt:lpstr>
      <vt:lpstr>Recognizing Handwriting</vt:lpstr>
      <vt:lpstr>Image Classification</vt:lpstr>
      <vt:lpstr>Pose Estimation</vt:lpstr>
      <vt:lpstr>Facial &amp; Mood Recognition</vt:lpstr>
      <vt:lpstr>Speed Estimation &amp; Object Tracking</vt:lpstr>
      <vt:lpstr>PowerPoint Presentation</vt:lpstr>
      <vt:lpstr>Image Resolution Enhancement/Upscaling</vt:lpstr>
      <vt:lpstr>Synthetic Image Generation</vt:lpstr>
      <vt:lpstr>Research Applications</vt:lpstr>
      <vt:lpstr>Healthcare Applications</vt:lpstr>
      <vt:lpstr>CV + NLP = Automated Graph Summarization</vt:lpstr>
      <vt:lpstr>NLP + CV + Hand drawn Images = Website</vt:lpstr>
      <vt:lpstr>Computer Vision Going Mobile</vt:lpstr>
      <vt:lpstr>SEER – Facebook AI Research</vt:lpstr>
      <vt:lpstr>CLIP - Contrastive Language–Image Pre-training </vt:lpstr>
      <vt:lpstr>Things To Keep In Mind</vt:lpstr>
      <vt:lpstr>Thank You For Attending!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Attain SEC Org Structure</dc:title>
  <dc:creator>Anthony M. Sulfaro</dc:creator>
  <cp:lastModifiedBy>Webb, Joe L (CTR)</cp:lastModifiedBy>
  <cp:revision>218</cp:revision>
  <dcterms:created xsi:type="dcterms:W3CDTF">2020-06-11T17:17:24Z</dcterms:created>
  <dcterms:modified xsi:type="dcterms:W3CDTF">2021-03-11T18:15:52Z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0x010100A79880B574B32549A6978F29AA63FC41</vt:lpwstr>
  </property>
</Properties>
</file>